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charts/chart14.xml" ContentType="application/vnd.openxmlformats-officedocument.drawingml.chart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charts/chart15.xml" ContentType="application/vnd.openxmlformats-officedocument.drawingml.chart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6"/>
  </p:notesMasterIdLst>
  <p:sldIdLst>
    <p:sldId id="256" r:id="rId2"/>
    <p:sldId id="261" r:id="rId3"/>
    <p:sldId id="355" r:id="rId4"/>
    <p:sldId id="354" r:id="rId5"/>
    <p:sldId id="356" r:id="rId6"/>
    <p:sldId id="357" r:id="rId7"/>
    <p:sldId id="358" r:id="rId8"/>
    <p:sldId id="359" r:id="rId9"/>
    <p:sldId id="360" r:id="rId10"/>
    <p:sldId id="362" r:id="rId11"/>
    <p:sldId id="363" r:id="rId12"/>
    <p:sldId id="364" r:id="rId13"/>
    <p:sldId id="365" r:id="rId14"/>
    <p:sldId id="366" r:id="rId15"/>
    <p:sldId id="367" r:id="rId16"/>
    <p:sldId id="368" r:id="rId17"/>
    <p:sldId id="369" r:id="rId18"/>
    <p:sldId id="370" r:id="rId19"/>
    <p:sldId id="371" r:id="rId20"/>
    <p:sldId id="372" r:id="rId21"/>
    <p:sldId id="373" r:id="rId22"/>
    <p:sldId id="374" r:id="rId23"/>
    <p:sldId id="375" r:id="rId24"/>
    <p:sldId id="376" r:id="rId25"/>
    <p:sldId id="377" r:id="rId26"/>
    <p:sldId id="378" r:id="rId27"/>
    <p:sldId id="379" r:id="rId28"/>
    <p:sldId id="380" r:id="rId29"/>
    <p:sldId id="382" r:id="rId30"/>
    <p:sldId id="381" r:id="rId31"/>
    <p:sldId id="393" r:id="rId32"/>
    <p:sldId id="394" r:id="rId33"/>
    <p:sldId id="383" r:id="rId34"/>
    <p:sldId id="398" r:id="rId35"/>
    <p:sldId id="399" r:id="rId36"/>
    <p:sldId id="392" r:id="rId37"/>
    <p:sldId id="384" r:id="rId38"/>
    <p:sldId id="400" r:id="rId39"/>
    <p:sldId id="402" r:id="rId40"/>
    <p:sldId id="395" r:id="rId41"/>
    <p:sldId id="401" r:id="rId42"/>
    <p:sldId id="396" r:id="rId43"/>
    <p:sldId id="403" r:id="rId44"/>
    <p:sldId id="397" r:id="rId45"/>
    <p:sldId id="404" r:id="rId46"/>
    <p:sldId id="391" r:id="rId47"/>
    <p:sldId id="407" r:id="rId48"/>
    <p:sldId id="408" r:id="rId49"/>
    <p:sldId id="409" r:id="rId50"/>
    <p:sldId id="410" r:id="rId51"/>
    <p:sldId id="405" r:id="rId52"/>
    <p:sldId id="411" r:id="rId53"/>
    <p:sldId id="412" r:id="rId54"/>
    <p:sldId id="406" r:id="rId5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rgbClr val="FF0000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rgbClr val="FF0000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rgbClr val="FF0000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rgbClr val="FF0000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008000"/>
    <a:srgbClr val="FFFFCC"/>
    <a:srgbClr val="000066"/>
    <a:srgbClr val="FFFF99"/>
    <a:srgbClr val="FF0000"/>
    <a:srgbClr val="333399"/>
    <a:srgbClr val="29292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1" autoAdjust="0"/>
    <p:restoredTop sz="94676" autoAdjust="0"/>
  </p:normalViewPr>
  <p:slideViewPr>
    <p:cSldViewPr>
      <p:cViewPr varScale="1">
        <p:scale>
          <a:sx n="69" d="100"/>
          <a:sy n="69" d="100"/>
        </p:scale>
        <p:origin x="-11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80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Diegues\Documents\Pesquisas\Compras%20p&#250;blicas\MicroEmpresas%20na%20Estrutura%20Produtiva%20Brasileira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o\Dropbox\Pymes%20e%20Compras%20Publicas\DADOS\TABELA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o\Dropbox\Pymes%20e%20Compras%20Publicas\DADOS\TABELA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o\Dropbox\Pymes%20e%20Compras%20Publicas\DADOS\TABELA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o\Dropbox\Pymes%20e%20Compras%20Publicas\DADOS\TABELA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o\Dropbox\Pymes%20e%20Compras%20Publicas\DADOS\TABELA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o\Dropbox\Pymes%20e%20Compras%20Publicas\DADOS\TABELA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Diegues\Documents\Pesquisas\Compras%20p&#250;blicas\MicroEmpresas%20na%20Estrutura%20Produtiva%20Brasileira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Diegues\Documents\Pesquisas\Compras%20p&#250;blicas\MicroEmpresas%20na%20Estrutura%20Produtiva%20Brasileira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Diegues\Documents\Pesquisas\Compras%20p&#250;blicas\MicroEmpresas%20na%20Estrutura%20Produtiva%20Brasileir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o\Dropbox\Pymes%20e%20Compras%20Publicas\DADOS\TABELA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o\Dropbox\Pymes%20e%20Compras%20Publicas\DADOS\TABELA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o\Dropbox\Pymes%20e%20Compras%20Publicas\DADOS\TABELA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o\Dropbox\Pymes%20e%20Compras%20Publicas\DADOS\TABELA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o\Dropbox\Pymes%20e%20Compras%20Publicas\DADOS\TABELA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BR" sz="1100">
                <a:effectLst/>
              </a:rPr>
              <a:t>Gráfico 1: Participação</a:t>
            </a:r>
            <a:r>
              <a:rPr lang="pt-BR" sz="1100" baseline="0">
                <a:effectLst/>
              </a:rPr>
              <a:t> do emprego das MPMEs no total do emprego nacional - 2002 a 2010 - em %</a:t>
            </a:r>
            <a:endParaRPr lang="pt-BR" sz="1100">
              <a:effectLst/>
            </a:endParaRPr>
          </a:p>
        </c:rich>
      </c:tx>
      <c:layout>
        <c:manualLayout>
          <c:xMode val="edge"/>
          <c:yMode val="edge"/>
          <c:x val="0.13070019188777954"/>
          <c:y val="3.065134628022325E-2"/>
        </c:manualLayout>
      </c:layout>
    </c:title>
    <c:plotArea>
      <c:layout>
        <c:manualLayout>
          <c:layoutTarget val="inner"/>
          <c:xMode val="edge"/>
          <c:yMode val="edge"/>
          <c:x val="0.12930166082180905"/>
          <c:y val="0.2231528340255457"/>
          <c:w val="0.8370848938000397"/>
          <c:h val="0.50039581266062971"/>
        </c:manualLayout>
      </c:layout>
      <c:barChart>
        <c:barDir val="col"/>
        <c:grouping val="stacked"/>
        <c:ser>
          <c:idx val="0"/>
          <c:order val="0"/>
          <c:tx>
            <c:strRef>
              <c:f>'1)'!$B$42</c:f>
              <c:strCache>
                <c:ptCount val="1"/>
                <c:pt idx="0">
                  <c:v>De 1 a 4 / Total</c:v>
                </c:pt>
              </c:strCache>
            </c:strRef>
          </c:tx>
          <c:cat>
            <c:numRef>
              <c:f>'1)'!$C$28:$K$28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'1)'!$C$42:$K$42</c:f>
              <c:numCache>
                <c:formatCode>0.0%</c:formatCode>
                <c:ptCount val="9"/>
                <c:pt idx="0">
                  <c:v>9.3725740975438843E-2</c:v>
                </c:pt>
                <c:pt idx="1">
                  <c:v>9.3788013082584526E-2</c:v>
                </c:pt>
                <c:pt idx="2">
                  <c:v>9.1699786064355943E-2</c:v>
                </c:pt>
                <c:pt idx="3">
                  <c:v>9.0275236180855548E-2</c:v>
                </c:pt>
                <c:pt idx="4">
                  <c:v>8.8492844980276666E-2</c:v>
                </c:pt>
                <c:pt idx="5">
                  <c:v>8.4851769982687716E-2</c:v>
                </c:pt>
                <c:pt idx="6">
                  <c:v>8.4609901138306728E-2</c:v>
                </c:pt>
                <c:pt idx="7">
                  <c:v>8.4547645715181113E-2</c:v>
                </c:pt>
                <c:pt idx="8">
                  <c:v>8.3272860990614164E-2</c:v>
                </c:pt>
              </c:numCache>
            </c:numRef>
          </c:val>
        </c:ser>
        <c:ser>
          <c:idx val="1"/>
          <c:order val="1"/>
          <c:tx>
            <c:strRef>
              <c:f>'1)'!$B$43</c:f>
              <c:strCache>
                <c:ptCount val="1"/>
                <c:pt idx="0">
                  <c:v>De 5 a 9 / Total</c:v>
                </c:pt>
              </c:strCache>
            </c:strRef>
          </c:tx>
          <c:cat>
            <c:numRef>
              <c:f>'1)'!$C$28:$K$28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'1)'!$C$43:$K$43</c:f>
              <c:numCache>
                <c:formatCode>0.0%</c:formatCode>
                <c:ptCount val="9"/>
                <c:pt idx="0">
                  <c:v>8.3942312891550047E-2</c:v>
                </c:pt>
                <c:pt idx="1">
                  <c:v>8.4631009580765248E-2</c:v>
                </c:pt>
                <c:pt idx="2">
                  <c:v>8.4252601983674263E-2</c:v>
                </c:pt>
                <c:pt idx="3">
                  <c:v>8.334152410733571E-2</c:v>
                </c:pt>
                <c:pt idx="4">
                  <c:v>8.1943211382174932E-2</c:v>
                </c:pt>
                <c:pt idx="5">
                  <c:v>7.9999537325470327E-2</c:v>
                </c:pt>
                <c:pt idx="6">
                  <c:v>8.0538916735709745E-2</c:v>
                </c:pt>
                <c:pt idx="7">
                  <c:v>8.085754487782458E-2</c:v>
                </c:pt>
                <c:pt idx="8">
                  <c:v>8.0479178312873267E-2</c:v>
                </c:pt>
              </c:numCache>
            </c:numRef>
          </c:val>
        </c:ser>
        <c:ser>
          <c:idx val="2"/>
          <c:order val="2"/>
          <c:tx>
            <c:strRef>
              <c:f>'1)'!$B$44</c:f>
              <c:strCache>
                <c:ptCount val="1"/>
                <c:pt idx="0">
                  <c:v>De 10 a 19 / Total</c:v>
                </c:pt>
              </c:strCache>
            </c:strRef>
          </c:tx>
          <c:cat>
            <c:numRef>
              <c:f>'1)'!$C$28:$K$28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'1)'!$C$44:$K$44</c:f>
              <c:numCache>
                <c:formatCode>0.0%</c:formatCode>
                <c:ptCount val="9"/>
                <c:pt idx="0">
                  <c:v>9.1197773469749527E-2</c:v>
                </c:pt>
                <c:pt idx="1">
                  <c:v>9.2202360154757329E-2</c:v>
                </c:pt>
                <c:pt idx="2">
                  <c:v>9.2254142758423321E-2</c:v>
                </c:pt>
                <c:pt idx="3">
                  <c:v>9.1663591177695902E-2</c:v>
                </c:pt>
                <c:pt idx="4">
                  <c:v>9.1010989568015857E-2</c:v>
                </c:pt>
                <c:pt idx="5">
                  <c:v>8.9653454117976775E-2</c:v>
                </c:pt>
                <c:pt idx="6">
                  <c:v>9.0978436302453267E-2</c:v>
                </c:pt>
                <c:pt idx="7">
                  <c:v>9.1356519992721708E-2</c:v>
                </c:pt>
                <c:pt idx="8">
                  <c:v>9.1282236425661439E-2</c:v>
                </c:pt>
              </c:numCache>
            </c:numRef>
          </c:val>
        </c:ser>
        <c:ser>
          <c:idx val="3"/>
          <c:order val="3"/>
          <c:tx>
            <c:strRef>
              <c:f>'1)'!$B$45</c:f>
              <c:strCache>
                <c:ptCount val="1"/>
                <c:pt idx="0">
                  <c:v>De 20 a 49 / Total</c:v>
                </c:pt>
              </c:strCache>
            </c:strRef>
          </c:tx>
          <c:cat>
            <c:numRef>
              <c:f>'1)'!$C$28:$K$28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'1)'!$C$45:$K$45</c:f>
              <c:numCache>
                <c:formatCode>0.0%</c:formatCode>
                <c:ptCount val="9"/>
                <c:pt idx="0">
                  <c:v>0.11317169313684652</c:v>
                </c:pt>
                <c:pt idx="1">
                  <c:v>0.11340826802516707</c:v>
                </c:pt>
                <c:pt idx="2">
                  <c:v>0.11401070875383727</c:v>
                </c:pt>
                <c:pt idx="3">
                  <c:v>0.11430686180474946</c:v>
                </c:pt>
                <c:pt idx="4">
                  <c:v>0.11408060287099669</c:v>
                </c:pt>
                <c:pt idx="5">
                  <c:v>0.11383729225847126</c:v>
                </c:pt>
                <c:pt idx="6">
                  <c:v>0.11572600844500021</c:v>
                </c:pt>
                <c:pt idx="7">
                  <c:v>0.11544579723335172</c:v>
                </c:pt>
                <c:pt idx="8">
                  <c:v>0.11749780539800046</c:v>
                </c:pt>
              </c:numCache>
            </c:numRef>
          </c:val>
        </c:ser>
        <c:gapWidth val="75"/>
        <c:overlap val="100"/>
        <c:axId val="57017472"/>
        <c:axId val="57019008"/>
      </c:barChart>
      <c:catAx>
        <c:axId val="57017472"/>
        <c:scaling>
          <c:orientation val="minMax"/>
        </c:scaling>
        <c:axPos val="b"/>
        <c:numFmt formatCode="General" sourceLinked="1"/>
        <c:majorTickMark val="none"/>
        <c:tickLblPos val="nextTo"/>
        <c:crossAx val="57019008"/>
        <c:crosses val="autoZero"/>
        <c:auto val="1"/>
        <c:lblAlgn val="ctr"/>
        <c:lblOffset val="100"/>
      </c:catAx>
      <c:valAx>
        <c:axId val="57019008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spPr>
          <a:ln w="9525">
            <a:noFill/>
          </a:ln>
        </c:spPr>
        <c:crossAx val="57017472"/>
        <c:crosses val="autoZero"/>
        <c:crossBetween val="between"/>
        <c:majorUnit val="0.1"/>
      </c:valAx>
    </c:plotArea>
    <c:legend>
      <c:legendPos val="b"/>
      <c:layout>
        <c:manualLayout>
          <c:xMode val="edge"/>
          <c:yMode val="edge"/>
          <c:x val="0.12405125829859506"/>
          <c:y val="0.82886515545300965"/>
          <c:w val="0.81016078872493447"/>
          <c:h val="7.9180805706322174E-2"/>
        </c:manualLayout>
      </c:layout>
    </c:legend>
    <c:plotVisOnly val="1"/>
    <c:dispBlanksAs val="gap"/>
  </c:chart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"/>
  <c:chart>
    <c:autoTitleDeleted val="1"/>
    <c:plotArea>
      <c:layout/>
      <c:barChart>
        <c:barDir val="col"/>
        <c:grouping val="percentStacked"/>
        <c:ser>
          <c:idx val="1"/>
          <c:order val="0"/>
          <c:tx>
            <c:strRef>
              <c:f>'Valores comprados'!$N$1</c:f>
              <c:strCache>
                <c:ptCount val="1"/>
                <c:pt idx="0">
                  <c:v>Micro</c:v>
                </c:pt>
              </c:strCache>
            </c:strRef>
          </c:tx>
          <c:dLbls>
            <c:showVal val="1"/>
          </c:dLbls>
          <c:cat>
            <c:numRef>
              <c:f>'Valores comprados'!$M$2:$M$11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'Valores comprados'!$N$2:$N$11</c:f>
              <c:numCache>
                <c:formatCode>0%</c:formatCode>
                <c:ptCount val="10"/>
                <c:pt idx="0">
                  <c:v>3.1955347824114008E-2</c:v>
                </c:pt>
                <c:pt idx="1">
                  <c:v>4.6771305172232158E-2</c:v>
                </c:pt>
                <c:pt idx="2">
                  <c:v>4.9035244776371389E-2</c:v>
                </c:pt>
                <c:pt idx="3">
                  <c:v>5.5513025501881558E-2</c:v>
                </c:pt>
                <c:pt idx="4">
                  <c:v>6.2398777692895355E-2</c:v>
                </c:pt>
                <c:pt idx="5">
                  <c:v>0.17692971001995614</c:v>
                </c:pt>
                <c:pt idx="6">
                  <c:v>0.10457467924062416</c:v>
                </c:pt>
                <c:pt idx="7">
                  <c:v>0.13504503701061271</c:v>
                </c:pt>
                <c:pt idx="8">
                  <c:v>0.17518036380266033</c:v>
                </c:pt>
                <c:pt idx="9">
                  <c:v>0.18704137121317455</c:v>
                </c:pt>
              </c:numCache>
            </c:numRef>
          </c:val>
        </c:ser>
        <c:ser>
          <c:idx val="2"/>
          <c:order val="1"/>
          <c:tx>
            <c:strRef>
              <c:f>'Valores comprados'!$O$1</c:f>
              <c:strCache>
                <c:ptCount val="1"/>
                <c:pt idx="0">
                  <c:v>Pequena</c:v>
                </c:pt>
              </c:strCache>
            </c:strRef>
          </c:tx>
          <c:dLbls>
            <c:showVal val="1"/>
          </c:dLbls>
          <c:cat>
            <c:numRef>
              <c:f>'Valores comprados'!$M$2:$M$11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'Valores comprados'!$O$2:$O$11</c:f>
              <c:numCache>
                <c:formatCode>0%</c:formatCode>
                <c:ptCount val="10"/>
                <c:pt idx="0">
                  <c:v>8.4221990289059356E-2</c:v>
                </c:pt>
                <c:pt idx="1">
                  <c:v>7.685539189867456E-2</c:v>
                </c:pt>
                <c:pt idx="2">
                  <c:v>6.8534718303914555E-2</c:v>
                </c:pt>
                <c:pt idx="3">
                  <c:v>8.7478398501219384E-2</c:v>
                </c:pt>
                <c:pt idx="4">
                  <c:v>8.9286138697903403E-2</c:v>
                </c:pt>
                <c:pt idx="5">
                  <c:v>7.9657049939638833E-2</c:v>
                </c:pt>
                <c:pt idx="6">
                  <c:v>0.12927053952154383</c:v>
                </c:pt>
                <c:pt idx="7">
                  <c:v>0.12174975474895212</c:v>
                </c:pt>
                <c:pt idx="8">
                  <c:v>7.6157285120676196E-2</c:v>
                </c:pt>
                <c:pt idx="9">
                  <c:v>0.10826149758230215</c:v>
                </c:pt>
              </c:numCache>
            </c:numRef>
          </c:val>
        </c:ser>
        <c:ser>
          <c:idx val="3"/>
          <c:order val="2"/>
          <c:tx>
            <c:strRef>
              <c:f>'Valores comprados'!$P$1</c:f>
              <c:strCache>
                <c:ptCount val="1"/>
                <c:pt idx="0">
                  <c:v>Outros</c:v>
                </c:pt>
              </c:strCache>
            </c:strRef>
          </c:tx>
          <c:cat>
            <c:numRef>
              <c:f>'Valores comprados'!$M$2:$M$11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'Valores comprados'!$P$2:$P$11</c:f>
              <c:numCache>
                <c:formatCode>0%</c:formatCode>
                <c:ptCount val="10"/>
                <c:pt idx="0">
                  <c:v>0.88381812406407412</c:v>
                </c:pt>
                <c:pt idx="1">
                  <c:v>0.87637330292909332</c:v>
                </c:pt>
                <c:pt idx="2">
                  <c:v>0.88243003691971411</c:v>
                </c:pt>
                <c:pt idx="3">
                  <c:v>0.85700857599689917</c:v>
                </c:pt>
                <c:pt idx="4">
                  <c:v>0.84831847890671419</c:v>
                </c:pt>
                <c:pt idx="5">
                  <c:v>0.7434132400404051</c:v>
                </c:pt>
                <c:pt idx="6">
                  <c:v>0.76615478123783209</c:v>
                </c:pt>
                <c:pt idx="7">
                  <c:v>0.74320342459645061</c:v>
                </c:pt>
                <c:pt idx="8">
                  <c:v>0.74866077412538345</c:v>
                </c:pt>
                <c:pt idx="9">
                  <c:v>0.70469713120452349</c:v>
                </c:pt>
              </c:numCache>
            </c:numRef>
          </c:val>
        </c:ser>
        <c:gapWidth val="75"/>
        <c:overlap val="100"/>
        <c:axId val="59058432"/>
        <c:axId val="59064320"/>
      </c:barChart>
      <c:catAx>
        <c:axId val="59058432"/>
        <c:scaling>
          <c:orientation val="minMax"/>
        </c:scaling>
        <c:axPos val="b"/>
        <c:numFmt formatCode="General" sourceLinked="1"/>
        <c:majorTickMark val="none"/>
        <c:tickLblPos val="nextTo"/>
        <c:crossAx val="59064320"/>
        <c:crosses val="autoZero"/>
        <c:auto val="1"/>
        <c:lblAlgn val="ctr"/>
        <c:lblOffset val="100"/>
      </c:catAx>
      <c:valAx>
        <c:axId val="59064320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59058432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lineChart>
        <c:grouping val="standard"/>
        <c:ser>
          <c:idx val="0"/>
          <c:order val="0"/>
          <c:tx>
            <c:strRef>
              <c:f>'Ev. Itens de Compra'!$B$17</c:f>
              <c:strCache>
                <c:ptCount val="1"/>
                <c:pt idx="0">
                  <c:v>Microempresa</c:v>
                </c:pt>
              </c:strCache>
            </c:strRef>
          </c:tx>
          <c:marker>
            <c:symbol val="none"/>
          </c:marker>
          <c:cat>
            <c:numRef>
              <c:f>'Ev. Itens de Compra'!$A$18:$A$27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'Ev. Itens de Compra'!$B$18:$B$27</c:f>
              <c:numCache>
                <c:formatCode>#,##0</c:formatCode>
                <c:ptCount val="10"/>
                <c:pt idx="0">
                  <c:v>358.02099999999996</c:v>
                </c:pt>
                <c:pt idx="1">
                  <c:v>395.15400000000005</c:v>
                </c:pt>
                <c:pt idx="2">
                  <c:v>514.8359999999999</c:v>
                </c:pt>
                <c:pt idx="3">
                  <c:v>550.92199999999991</c:v>
                </c:pt>
                <c:pt idx="4">
                  <c:v>569.36099999999988</c:v>
                </c:pt>
                <c:pt idx="5">
                  <c:v>619.90699999999993</c:v>
                </c:pt>
                <c:pt idx="6">
                  <c:v>755.048</c:v>
                </c:pt>
                <c:pt idx="7">
                  <c:v>823.69799999999998</c:v>
                </c:pt>
                <c:pt idx="8">
                  <c:v>804.21400000000017</c:v>
                </c:pt>
                <c:pt idx="9">
                  <c:v>765.02800000000002</c:v>
                </c:pt>
              </c:numCache>
            </c:numRef>
          </c:val>
        </c:ser>
        <c:ser>
          <c:idx val="1"/>
          <c:order val="1"/>
          <c:tx>
            <c:strRef>
              <c:f>'Ev. Itens de Compra'!$C$17</c:f>
              <c:strCache>
                <c:ptCount val="1"/>
                <c:pt idx="0">
                  <c:v>Pequena Empresa</c:v>
                </c:pt>
              </c:strCache>
            </c:strRef>
          </c:tx>
          <c:marker>
            <c:symbol val="none"/>
          </c:marker>
          <c:cat>
            <c:numRef>
              <c:f>'Ev. Itens de Compra'!$A$18:$A$27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'Ev. Itens de Compra'!$C$18:$C$27</c:f>
              <c:numCache>
                <c:formatCode>#,##0</c:formatCode>
                <c:ptCount val="10"/>
                <c:pt idx="0">
                  <c:v>419.99400000000003</c:v>
                </c:pt>
                <c:pt idx="1">
                  <c:v>440.41499999999996</c:v>
                </c:pt>
                <c:pt idx="2">
                  <c:v>493.05700000000002</c:v>
                </c:pt>
                <c:pt idx="3">
                  <c:v>476.76299999999992</c:v>
                </c:pt>
                <c:pt idx="4">
                  <c:v>507.02699999999993</c:v>
                </c:pt>
                <c:pt idx="5">
                  <c:v>517.39099999999996</c:v>
                </c:pt>
                <c:pt idx="6">
                  <c:v>496.59500000000003</c:v>
                </c:pt>
                <c:pt idx="7">
                  <c:v>454.60199999999992</c:v>
                </c:pt>
                <c:pt idx="8">
                  <c:v>451.99699999999996</c:v>
                </c:pt>
                <c:pt idx="9">
                  <c:v>418.95800000000003</c:v>
                </c:pt>
              </c:numCache>
            </c:numRef>
          </c:val>
        </c:ser>
        <c:ser>
          <c:idx val="2"/>
          <c:order val="2"/>
          <c:tx>
            <c:strRef>
              <c:f>'Ev. Itens de Compra'!$D$17</c:f>
              <c:strCache>
                <c:ptCount val="1"/>
                <c:pt idx="0">
                  <c:v>Outros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'Ev. Itens de Compra'!$A$18:$A$27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'Ev. Itens de Compra'!$D$18:$D$27</c:f>
              <c:numCache>
                <c:formatCode>#,##0</c:formatCode>
                <c:ptCount val="10"/>
                <c:pt idx="0">
                  <c:v>987.53499999999997</c:v>
                </c:pt>
                <c:pt idx="1">
                  <c:v>832.06299999999987</c:v>
                </c:pt>
                <c:pt idx="2">
                  <c:v>793.98199999999997</c:v>
                </c:pt>
                <c:pt idx="3">
                  <c:v>744.77200000000005</c:v>
                </c:pt>
                <c:pt idx="4">
                  <c:v>729.7940000000001</c:v>
                </c:pt>
                <c:pt idx="5">
                  <c:v>689.98299999999983</c:v>
                </c:pt>
                <c:pt idx="6">
                  <c:v>596.44499999999994</c:v>
                </c:pt>
                <c:pt idx="7">
                  <c:v>523.24400000000003</c:v>
                </c:pt>
                <c:pt idx="8">
                  <c:v>496.89799999999997</c:v>
                </c:pt>
                <c:pt idx="9">
                  <c:v>445.98399999999987</c:v>
                </c:pt>
              </c:numCache>
            </c:numRef>
          </c:val>
        </c:ser>
        <c:marker val="1"/>
        <c:axId val="59118720"/>
        <c:axId val="59120256"/>
      </c:lineChart>
      <c:catAx>
        <c:axId val="59118720"/>
        <c:scaling>
          <c:orientation val="minMax"/>
        </c:scaling>
        <c:axPos val="b"/>
        <c:numFmt formatCode="General" sourceLinked="1"/>
        <c:tickLblPos val="nextTo"/>
        <c:crossAx val="59120256"/>
        <c:crosses val="autoZero"/>
        <c:auto val="1"/>
        <c:lblAlgn val="ctr"/>
        <c:lblOffset val="100"/>
      </c:catAx>
      <c:valAx>
        <c:axId val="59120256"/>
        <c:scaling>
          <c:orientation val="minMax"/>
        </c:scaling>
        <c:axPos val="l"/>
        <c:majorGridlines/>
        <c:numFmt formatCode="#,##0" sourceLinked="1"/>
        <c:tickLblPos val="nextTo"/>
        <c:crossAx val="59118720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lineChart>
        <c:grouping val="standard"/>
        <c:ser>
          <c:idx val="0"/>
          <c:order val="0"/>
          <c:tx>
            <c:strRef>
              <c:f>'Ev. VC pregão elet'!$B$17</c:f>
              <c:strCache>
                <c:ptCount val="1"/>
                <c:pt idx="0">
                  <c:v>Micro empresa</c:v>
                </c:pt>
              </c:strCache>
            </c:strRef>
          </c:tx>
          <c:marker>
            <c:symbol val="none"/>
          </c:marker>
          <c:cat>
            <c:numRef>
              <c:f>'Ev. VC pregão elet'!$A$18:$A$27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'Ev. VC pregão elet'!$B$18:$B$27</c:f>
              <c:numCache>
                <c:formatCode>#,##0</c:formatCode>
                <c:ptCount val="10"/>
                <c:pt idx="0">
                  <c:v>45.173518000000008</c:v>
                </c:pt>
                <c:pt idx="1">
                  <c:v>172.55835569999999</c:v>
                </c:pt>
                <c:pt idx="2">
                  <c:v>510.1009176</c:v>
                </c:pt>
                <c:pt idx="3">
                  <c:v>5194.1249609000015</c:v>
                </c:pt>
                <c:pt idx="4">
                  <c:v>11038.846680399998</c:v>
                </c:pt>
                <c:pt idx="5">
                  <c:v>64182.409619400009</c:v>
                </c:pt>
                <c:pt idx="6">
                  <c:v>42027.572727999999</c:v>
                </c:pt>
                <c:pt idx="7">
                  <c:v>60020.440087700008</c:v>
                </c:pt>
                <c:pt idx="8">
                  <c:v>99173.526052400004</c:v>
                </c:pt>
                <c:pt idx="9">
                  <c:v>85480.600685199999</c:v>
                </c:pt>
              </c:numCache>
            </c:numRef>
          </c:val>
        </c:ser>
        <c:ser>
          <c:idx val="1"/>
          <c:order val="1"/>
          <c:tx>
            <c:strRef>
              <c:f>'Ev. VC pregão elet'!$C$17</c:f>
              <c:strCache>
                <c:ptCount val="1"/>
                <c:pt idx="0">
                  <c:v>Pequena empresa</c:v>
                </c:pt>
              </c:strCache>
            </c:strRef>
          </c:tx>
          <c:marker>
            <c:symbol val="none"/>
          </c:marker>
          <c:cat>
            <c:numRef>
              <c:f>'Ev. VC pregão elet'!$A$18:$A$27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'Ev. VC pregão elet'!$C$18:$C$27</c:f>
              <c:numCache>
                <c:formatCode>#,##0</c:formatCode>
                <c:ptCount val="10"/>
                <c:pt idx="0">
                  <c:v>238.04503059999999</c:v>
                </c:pt>
                <c:pt idx="1">
                  <c:v>393.12570489999996</c:v>
                </c:pt>
                <c:pt idx="2">
                  <c:v>833.91836699999999</c:v>
                </c:pt>
                <c:pt idx="3">
                  <c:v>8517.9754729999986</c:v>
                </c:pt>
                <c:pt idx="4">
                  <c:v>15654.177765</c:v>
                </c:pt>
                <c:pt idx="5">
                  <c:v>21370.524824800003</c:v>
                </c:pt>
                <c:pt idx="6">
                  <c:v>52387.774649500003</c:v>
                </c:pt>
                <c:pt idx="7">
                  <c:v>53134.564265400004</c:v>
                </c:pt>
                <c:pt idx="8">
                  <c:v>36190.457331900005</c:v>
                </c:pt>
                <c:pt idx="9">
                  <c:v>42027.577341899996</c:v>
                </c:pt>
              </c:numCache>
            </c:numRef>
          </c:val>
        </c:ser>
        <c:ser>
          <c:idx val="2"/>
          <c:order val="2"/>
          <c:tx>
            <c:strRef>
              <c:f>'Ev. VC pregão elet'!$D$17</c:f>
              <c:strCache>
                <c:ptCount val="1"/>
                <c:pt idx="0">
                  <c:v>Outros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'Ev. VC pregão elet'!$A$18:$A$27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'Ev. VC pregão elet'!$D$18:$D$27</c:f>
              <c:numCache>
                <c:formatCode>#,##0</c:formatCode>
                <c:ptCount val="10"/>
                <c:pt idx="0">
                  <c:v>635.10827590000019</c:v>
                </c:pt>
                <c:pt idx="1">
                  <c:v>2312.8545074000003</c:v>
                </c:pt>
                <c:pt idx="2">
                  <c:v>6002.1978629000005</c:v>
                </c:pt>
                <c:pt idx="3">
                  <c:v>34280.1381673</c:v>
                </c:pt>
                <c:pt idx="4">
                  <c:v>67546.3076822</c:v>
                </c:pt>
                <c:pt idx="5">
                  <c:v>103163.6124234</c:v>
                </c:pt>
                <c:pt idx="6">
                  <c:v>118359.7598399</c:v>
                </c:pt>
                <c:pt idx="7">
                  <c:v>107110.96551930001</c:v>
                </c:pt>
                <c:pt idx="8">
                  <c:v>151201.90376269998</c:v>
                </c:pt>
                <c:pt idx="9">
                  <c:v>118958.97533700001</c:v>
                </c:pt>
              </c:numCache>
            </c:numRef>
          </c:val>
        </c:ser>
        <c:marker val="1"/>
        <c:axId val="59179008"/>
        <c:axId val="59180544"/>
      </c:lineChart>
      <c:catAx>
        <c:axId val="59179008"/>
        <c:scaling>
          <c:orientation val="minMax"/>
        </c:scaling>
        <c:axPos val="b"/>
        <c:numFmt formatCode="General" sourceLinked="1"/>
        <c:tickLblPos val="nextTo"/>
        <c:crossAx val="59180544"/>
        <c:crosses val="autoZero"/>
        <c:auto val="1"/>
        <c:lblAlgn val="ctr"/>
        <c:lblOffset val="100"/>
      </c:catAx>
      <c:valAx>
        <c:axId val="59180544"/>
        <c:scaling>
          <c:orientation val="minMax"/>
        </c:scaling>
        <c:axPos val="l"/>
        <c:majorGridlines/>
        <c:numFmt formatCode="#,##0" sourceLinked="1"/>
        <c:tickLblPos val="nextTo"/>
        <c:crossAx val="59179008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lineChart>
        <c:grouping val="standard"/>
        <c:ser>
          <c:idx val="0"/>
          <c:order val="0"/>
          <c:tx>
            <c:strRef>
              <c:f>'Ev. VC pregão elet'!$B$17</c:f>
              <c:strCache>
                <c:ptCount val="1"/>
                <c:pt idx="0">
                  <c:v>Micro empresa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numRef>
              <c:f>'Ev. VC pregão elet'!$A$18:$A$27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'Ev. VC pregão elet'!$B$18:$B$27</c:f>
              <c:numCache>
                <c:formatCode>#,##0</c:formatCode>
                <c:ptCount val="10"/>
                <c:pt idx="0">
                  <c:v>45.173518000000008</c:v>
                </c:pt>
                <c:pt idx="1">
                  <c:v>172.55835569999999</c:v>
                </c:pt>
                <c:pt idx="2">
                  <c:v>510.1009176</c:v>
                </c:pt>
                <c:pt idx="3">
                  <c:v>5194.1249609000015</c:v>
                </c:pt>
                <c:pt idx="4">
                  <c:v>11038.846680399998</c:v>
                </c:pt>
                <c:pt idx="5">
                  <c:v>64182.409619400009</c:v>
                </c:pt>
                <c:pt idx="6">
                  <c:v>42027.572727999999</c:v>
                </c:pt>
                <c:pt idx="7">
                  <c:v>60020.440087700008</c:v>
                </c:pt>
                <c:pt idx="8">
                  <c:v>99173.526052400004</c:v>
                </c:pt>
                <c:pt idx="9">
                  <c:v>85480.600685199999</c:v>
                </c:pt>
              </c:numCache>
            </c:numRef>
          </c:val>
        </c:ser>
        <c:ser>
          <c:idx val="1"/>
          <c:order val="1"/>
          <c:tx>
            <c:strRef>
              <c:f>'Ev. VC pregão elet'!$C$17</c:f>
              <c:strCache>
                <c:ptCount val="1"/>
                <c:pt idx="0">
                  <c:v>Pequena empresa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numRef>
              <c:f>'Ev. VC pregão elet'!$A$18:$A$27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'Ev. VC pregão elet'!$C$18:$C$27</c:f>
              <c:numCache>
                <c:formatCode>#,##0</c:formatCode>
                <c:ptCount val="10"/>
                <c:pt idx="0">
                  <c:v>238.04503059999999</c:v>
                </c:pt>
                <c:pt idx="1">
                  <c:v>393.12570489999996</c:v>
                </c:pt>
                <c:pt idx="2">
                  <c:v>833.91836699999999</c:v>
                </c:pt>
                <c:pt idx="3">
                  <c:v>8517.9754729999986</c:v>
                </c:pt>
                <c:pt idx="4">
                  <c:v>15654.177765</c:v>
                </c:pt>
                <c:pt idx="5">
                  <c:v>21370.524824800003</c:v>
                </c:pt>
                <c:pt idx="6">
                  <c:v>52387.774649500003</c:v>
                </c:pt>
                <c:pt idx="7">
                  <c:v>53134.564265400004</c:v>
                </c:pt>
                <c:pt idx="8">
                  <c:v>36190.457331900005</c:v>
                </c:pt>
                <c:pt idx="9">
                  <c:v>42027.577341899996</c:v>
                </c:pt>
              </c:numCache>
            </c:numRef>
          </c:val>
        </c:ser>
        <c:marker val="1"/>
        <c:axId val="59210368"/>
        <c:axId val="59216256"/>
      </c:lineChart>
      <c:catAx>
        <c:axId val="59210368"/>
        <c:scaling>
          <c:orientation val="minMax"/>
        </c:scaling>
        <c:axPos val="b"/>
        <c:numFmt formatCode="General" sourceLinked="1"/>
        <c:tickLblPos val="nextTo"/>
        <c:crossAx val="59216256"/>
        <c:crosses val="autoZero"/>
        <c:auto val="1"/>
        <c:lblAlgn val="ctr"/>
        <c:lblOffset val="100"/>
      </c:catAx>
      <c:valAx>
        <c:axId val="59216256"/>
        <c:scaling>
          <c:orientation val="minMax"/>
        </c:scaling>
        <c:axPos val="l"/>
        <c:majorGridlines/>
        <c:numFmt formatCode="#,##0" sourceLinked="1"/>
        <c:tickLblPos val="nextTo"/>
        <c:crossAx val="59210368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plotArea>
      <c:layout/>
      <c:lineChart>
        <c:grouping val="standard"/>
        <c:ser>
          <c:idx val="0"/>
          <c:order val="0"/>
          <c:tx>
            <c:strRef>
              <c:f>'VC 80000'!$B$18</c:f>
              <c:strCache>
                <c:ptCount val="1"/>
                <c:pt idx="0">
                  <c:v>Micro</c:v>
                </c:pt>
              </c:strCache>
            </c:strRef>
          </c:tx>
          <c:marker>
            <c:symbol val="none"/>
          </c:marker>
          <c:cat>
            <c:numRef>
              <c:f>'VC 80000'!$A$19:$A$28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'VC 80000'!$B$19:$B$28</c:f>
              <c:numCache>
                <c:formatCode>#,##0</c:formatCode>
                <c:ptCount val="10"/>
                <c:pt idx="0">
                  <c:v>4527.7519290000009</c:v>
                </c:pt>
                <c:pt idx="1">
                  <c:v>4859.2658205000016</c:v>
                </c:pt>
                <c:pt idx="2">
                  <c:v>6757.5409555000006</c:v>
                </c:pt>
                <c:pt idx="3">
                  <c:v>8057.0276566000002</c:v>
                </c:pt>
                <c:pt idx="4">
                  <c:v>8885.4013446999979</c:v>
                </c:pt>
                <c:pt idx="5">
                  <c:v>12203.167153199998</c:v>
                </c:pt>
                <c:pt idx="6">
                  <c:v>18425.666615200003</c:v>
                </c:pt>
                <c:pt idx="7">
                  <c:v>21908.002904699999</c:v>
                </c:pt>
                <c:pt idx="8">
                  <c:v>24450.441013100004</c:v>
                </c:pt>
                <c:pt idx="9">
                  <c:v>22557.785428000007</c:v>
                </c:pt>
              </c:numCache>
            </c:numRef>
          </c:val>
        </c:ser>
        <c:ser>
          <c:idx val="1"/>
          <c:order val="1"/>
          <c:tx>
            <c:strRef>
              <c:f>'VC 80000'!$C$18</c:f>
              <c:strCache>
                <c:ptCount val="1"/>
                <c:pt idx="0">
                  <c:v>Pequena</c:v>
                </c:pt>
              </c:strCache>
            </c:strRef>
          </c:tx>
          <c:marker>
            <c:symbol val="none"/>
          </c:marker>
          <c:cat>
            <c:numRef>
              <c:f>'VC 80000'!$A$19:$A$28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'VC 80000'!$C$19:$C$28</c:f>
              <c:numCache>
                <c:formatCode>#,##0</c:formatCode>
                <c:ptCount val="10"/>
                <c:pt idx="0">
                  <c:v>6803.9815835000009</c:v>
                </c:pt>
                <c:pt idx="1">
                  <c:v>6456.5779488999997</c:v>
                </c:pt>
                <c:pt idx="2">
                  <c:v>7431.3904211000017</c:v>
                </c:pt>
                <c:pt idx="3">
                  <c:v>7756.2490057000005</c:v>
                </c:pt>
                <c:pt idx="4">
                  <c:v>8680.7293664999997</c:v>
                </c:pt>
                <c:pt idx="5">
                  <c:v>10866.546163199999</c:v>
                </c:pt>
                <c:pt idx="6">
                  <c:v>11095.4287141</c:v>
                </c:pt>
                <c:pt idx="7">
                  <c:v>11474.577373199998</c:v>
                </c:pt>
                <c:pt idx="8">
                  <c:v>12528.613394600001</c:v>
                </c:pt>
                <c:pt idx="9">
                  <c:v>10823.9948709</c:v>
                </c:pt>
              </c:numCache>
            </c:numRef>
          </c:val>
        </c:ser>
        <c:ser>
          <c:idx val="2"/>
          <c:order val="2"/>
          <c:tx>
            <c:strRef>
              <c:f>'VC 80000'!$D$18</c:f>
              <c:strCache>
                <c:ptCount val="1"/>
                <c:pt idx="0">
                  <c:v>Outros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'VC 80000'!$A$19:$A$28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'VC 80000'!$D$19:$D$28</c:f>
              <c:numCache>
                <c:formatCode>#,##0</c:formatCode>
                <c:ptCount val="10"/>
                <c:pt idx="0">
                  <c:v>22749.667884200007</c:v>
                </c:pt>
                <c:pt idx="1">
                  <c:v>19787.4016434</c:v>
                </c:pt>
                <c:pt idx="2">
                  <c:v>20796.737355199999</c:v>
                </c:pt>
                <c:pt idx="3">
                  <c:v>21142.051674599996</c:v>
                </c:pt>
                <c:pt idx="4">
                  <c:v>21162.933992200004</c:v>
                </c:pt>
                <c:pt idx="5">
                  <c:v>21239.089493399999</c:v>
                </c:pt>
                <c:pt idx="6">
                  <c:v>21135.0083399</c:v>
                </c:pt>
                <c:pt idx="7">
                  <c:v>20787.968167100003</c:v>
                </c:pt>
                <c:pt idx="8">
                  <c:v>19801.741233199999</c:v>
                </c:pt>
                <c:pt idx="9">
                  <c:v>17417.841310299998</c:v>
                </c:pt>
              </c:numCache>
            </c:numRef>
          </c:val>
        </c:ser>
        <c:marker val="1"/>
        <c:axId val="59274752"/>
        <c:axId val="59276288"/>
      </c:lineChart>
      <c:catAx>
        <c:axId val="59274752"/>
        <c:scaling>
          <c:orientation val="minMax"/>
        </c:scaling>
        <c:axPos val="b"/>
        <c:numFmt formatCode="General" sourceLinked="1"/>
        <c:tickLblPos val="nextTo"/>
        <c:crossAx val="59276288"/>
        <c:crosses val="autoZero"/>
        <c:auto val="1"/>
        <c:lblAlgn val="ctr"/>
        <c:lblOffset val="100"/>
      </c:catAx>
      <c:valAx>
        <c:axId val="59276288"/>
        <c:scaling>
          <c:orientation val="minMax"/>
        </c:scaling>
        <c:axPos val="l"/>
        <c:majorGridlines/>
        <c:numFmt formatCode="#,##0" sourceLinked="1"/>
        <c:tickLblPos val="nextTo"/>
        <c:crossAx val="59274752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lineChart>
        <c:grouping val="standard"/>
        <c:ser>
          <c:idx val="0"/>
          <c:order val="0"/>
          <c:tx>
            <c:strRef>
              <c:f>'VC 80000'!$B$18</c:f>
              <c:strCache>
                <c:ptCount val="1"/>
                <c:pt idx="0">
                  <c:v>Micro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numRef>
              <c:f>'VC 80000'!$A$19:$A$28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'VC 80000'!$B$19:$B$28</c:f>
              <c:numCache>
                <c:formatCode>#,##0</c:formatCode>
                <c:ptCount val="10"/>
                <c:pt idx="0">
                  <c:v>4527.7519290000009</c:v>
                </c:pt>
                <c:pt idx="1">
                  <c:v>4859.2658205000016</c:v>
                </c:pt>
                <c:pt idx="2">
                  <c:v>6757.5409555000006</c:v>
                </c:pt>
                <c:pt idx="3">
                  <c:v>8057.0276566000002</c:v>
                </c:pt>
                <c:pt idx="4">
                  <c:v>8885.4013446999979</c:v>
                </c:pt>
                <c:pt idx="5">
                  <c:v>12203.167153199998</c:v>
                </c:pt>
                <c:pt idx="6">
                  <c:v>18425.666615200003</c:v>
                </c:pt>
                <c:pt idx="7">
                  <c:v>21908.002904699999</c:v>
                </c:pt>
                <c:pt idx="8">
                  <c:v>24450.441013100004</c:v>
                </c:pt>
                <c:pt idx="9">
                  <c:v>22557.785428000007</c:v>
                </c:pt>
              </c:numCache>
            </c:numRef>
          </c:val>
        </c:ser>
        <c:ser>
          <c:idx val="1"/>
          <c:order val="1"/>
          <c:tx>
            <c:strRef>
              <c:f>'VC 80000'!$C$18</c:f>
              <c:strCache>
                <c:ptCount val="1"/>
                <c:pt idx="0">
                  <c:v>Pequena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numRef>
              <c:f>'VC 80000'!$A$19:$A$28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'VC 80000'!$C$19:$C$28</c:f>
              <c:numCache>
                <c:formatCode>#,##0</c:formatCode>
                <c:ptCount val="10"/>
                <c:pt idx="0">
                  <c:v>6803.9815835000009</c:v>
                </c:pt>
                <c:pt idx="1">
                  <c:v>6456.5779488999997</c:v>
                </c:pt>
                <c:pt idx="2">
                  <c:v>7431.3904211000017</c:v>
                </c:pt>
                <c:pt idx="3">
                  <c:v>7756.2490057000005</c:v>
                </c:pt>
                <c:pt idx="4">
                  <c:v>8680.7293664999997</c:v>
                </c:pt>
                <c:pt idx="5">
                  <c:v>10866.546163199999</c:v>
                </c:pt>
                <c:pt idx="6">
                  <c:v>11095.4287141</c:v>
                </c:pt>
                <c:pt idx="7">
                  <c:v>11474.577373199998</c:v>
                </c:pt>
                <c:pt idx="8">
                  <c:v>12528.613394600001</c:v>
                </c:pt>
                <c:pt idx="9">
                  <c:v>10823.9948709</c:v>
                </c:pt>
              </c:numCache>
            </c:numRef>
          </c:val>
        </c:ser>
        <c:marker val="1"/>
        <c:axId val="59588992"/>
        <c:axId val="59590528"/>
      </c:lineChart>
      <c:catAx>
        <c:axId val="59588992"/>
        <c:scaling>
          <c:orientation val="minMax"/>
        </c:scaling>
        <c:axPos val="b"/>
        <c:numFmt formatCode="General" sourceLinked="1"/>
        <c:tickLblPos val="nextTo"/>
        <c:crossAx val="59590528"/>
        <c:crosses val="autoZero"/>
        <c:auto val="1"/>
        <c:lblAlgn val="ctr"/>
        <c:lblOffset val="100"/>
      </c:catAx>
      <c:valAx>
        <c:axId val="59590528"/>
        <c:scaling>
          <c:orientation val="minMax"/>
        </c:scaling>
        <c:axPos val="l"/>
        <c:majorGridlines/>
        <c:numFmt formatCode="#,##0" sourceLinked="1"/>
        <c:tickLblPos val="nextTo"/>
        <c:crossAx val="59588992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BR" sz="1100">
                <a:effectLst/>
              </a:rPr>
              <a:t>Gráfico 2: Participação</a:t>
            </a:r>
            <a:r>
              <a:rPr lang="pt-BR" sz="1100" baseline="0">
                <a:effectLst/>
              </a:rPr>
              <a:t> da massa salarial das MPMEs no total da massa salarial nacional - 2002 a 2010 - em %</a:t>
            </a:r>
            <a:endParaRPr lang="pt-BR" sz="1100">
              <a:effectLst/>
            </a:endParaRPr>
          </a:p>
        </c:rich>
      </c:tx>
      <c:layout>
        <c:manualLayout>
          <c:xMode val="edge"/>
          <c:yMode val="edge"/>
          <c:x val="0.13070019188777954"/>
          <c:y val="3.0651346280223219E-2"/>
        </c:manualLayout>
      </c:layout>
    </c:title>
    <c:plotArea>
      <c:layout>
        <c:manualLayout>
          <c:layoutTarget val="inner"/>
          <c:xMode val="edge"/>
          <c:yMode val="edge"/>
          <c:x val="0.12930166082180905"/>
          <c:y val="0.22315283402554567"/>
          <c:w val="0.8370848938000397"/>
          <c:h val="0.50039581266062971"/>
        </c:manualLayout>
      </c:layout>
      <c:barChart>
        <c:barDir val="col"/>
        <c:grouping val="stacked"/>
        <c:ser>
          <c:idx val="0"/>
          <c:order val="0"/>
          <c:tx>
            <c:strRef>
              <c:f>'5)'!$A$58</c:f>
              <c:strCache>
                <c:ptCount val="1"/>
                <c:pt idx="0">
                  <c:v>De 1 a 4</c:v>
                </c:pt>
              </c:strCache>
            </c:strRef>
          </c:tx>
          <c:cat>
            <c:numRef>
              <c:f>'5)'!$B$57:$J$57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'5)'!$B$58:$J$58</c:f>
              <c:numCache>
                <c:formatCode>0%</c:formatCode>
                <c:ptCount val="9"/>
                <c:pt idx="0">
                  <c:v>4.3877033111472882E-2</c:v>
                </c:pt>
                <c:pt idx="1">
                  <c:v>4.5021550110747828E-2</c:v>
                </c:pt>
                <c:pt idx="2">
                  <c:v>4.3810540749179214E-2</c:v>
                </c:pt>
                <c:pt idx="3">
                  <c:v>4.3525942655058686E-2</c:v>
                </c:pt>
                <c:pt idx="4">
                  <c:v>4.2504368647368805E-2</c:v>
                </c:pt>
                <c:pt idx="5">
                  <c:v>4.1411828011365663E-2</c:v>
                </c:pt>
                <c:pt idx="6">
                  <c:v>4.109909805648216E-2</c:v>
                </c:pt>
                <c:pt idx="7">
                  <c:v>4.1790844248444182E-2</c:v>
                </c:pt>
                <c:pt idx="8">
                  <c:v>4.1315468658276892E-2</c:v>
                </c:pt>
              </c:numCache>
            </c:numRef>
          </c:val>
        </c:ser>
        <c:ser>
          <c:idx val="1"/>
          <c:order val="1"/>
          <c:tx>
            <c:strRef>
              <c:f>'5)'!$A$59</c:f>
              <c:strCache>
                <c:ptCount val="1"/>
                <c:pt idx="0">
                  <c:v>De 5 a 9</c:v>
                </c:pt>
              </c:strCache>
            </c:strRef>
          </c:tx>
          <c:cat>
            <c:numRef>
              <c:f>'5)'!$B$57:$J$57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'5)'!$B$59:$J$59</c:f>
              <c:numCache>
                <c:formatCode>0%</c:formatCode>
                <c:ptCount val="9"/>
                <c:pt idx="0">
                  <c:v>4.8804137447280314E-2</c:v>
                </c:pt>
                <c:pt idx="1">
                  <c:v>5.0259710565561881E-2</c:v>
                </c:pt>
                <c:pt idx="2">
                  <c:v>4.9648820442252765E-2</c:v>
                </c:pt>
                <c:pt idx="3">
                  <c:v>4.8865562238421874E-2</c:v>
                </c:pt>
                <c:pt idx="4">
                  <c:v>4.7545829268497757E-2</c:v>
                </c:pt>
                <c:pt idx="5">
                  <c:v>4.7111033029050904E-2</c:v>
                </c:pt>
                <c:pt idx="6">
                  <c:v>4.6983228609349233E-2</c:v>
                </c:pt>
                <c:pt idx="7">
                  <c:v>4.7825586773192867E-2</c:v>
                </c:pt>
                <c:pt idx="8">
                  <c:v>4.7452744095830834E-2</c:v>
                </c:pt>
              </c:numCache>
            </c:numRef>
          </c:val>
        </c:ser>
        <c:ser>
          <c:idx val="2"/>
          <c:order val="2"/>
          <c:tx>
            <c:strRef>
              <c:f>'5)'!$A$60</c:f>
              <c:strCache>
                <c:ptCount val="1"/>
                <c:pt idx="0">
                  <c:v>De 10 a 19</c:v>
                </c:pt>
              </c:strCache>
            </c:strRef>
          </c:tx>
          <c:cat>
            <c:numRef>
              <c:f>'5)'!$B$57:$J$57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'5)'!$B$60:$J$60</c:f>
              <c:numCache>
                <c:formatCode>0%</c:formatCode>
                <c:ptCount val="9"/>
                <c:pt idx="0">
                  <c:v>6.2734108854304013E-2</c:v>
                </c:pt>
                <c:pt idx="1">
                  <c:v>6.5124704966859764E-2</c:v>
                </c:pt>
                <c:pt idx="2">
                  <c:v>6.4553249163935997E-2</c:v>
                </c:pt>
                <c:pt idx="3">
                  <c:v>6.3460545056775897E-2</c:v>
                </c:pt>
                <c:pt idx="4">
                  <c:v>6.1529138500860676E-2</c:v>
                </c:pt>
                <c:pt idx="5">
                  <c:v>6.1492882794351632E-2</c:v>
                </c:pt>
                <c:pt idx="6">
                  <c:v>6.1372876735417053E-2</c:v>
                </c:pt>
                <c:pt idx="7">
                  <c:v>6.2339690914920864E-2</c:v>
                </c:pt>
                <c:pt idx="8">
                  <c:v>6.2122060055815477E-2</c:v>
                </c:pt>
              </c:numCache>
            </c:numRef>
          </c:val>
        </c:ser>
        <c:ser>
          <c:idx val="3"/>
          <c:order val="3"/>
          <c:tx>
            <c:strRef>
              <c:f>'5)'!$A$61</c:f>
              <c:strCache>
                <c:ptCount val="1"/>
                <c:pt idx="0">
                  <c:v>De 20 a 49</c:v>
                </c:pt>
              </c:strCache>
            </c:strRef>
          </c:tx>
          <c:cat>
            <c:numRef>
              <c:f>'5)'!$B$57:$J$57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'5)'!$B$61:$J$61</c:f>
              <c:numCache>
                <c:formatCode>0%</c:formatCode>
                <c:ptCount val="9"/>
                <c:pt idx="0">
                  <c:v>9.0712280932135139E-2</c:v>
                </c:pt>
                <c:pt idx="1">
                  <c:v>9.3801529363073025E-2</c:v>
                </c:pt>
                <c:pt idx="2">
                  <c:v>9.2792325651748844E-2</c:v>
                </c:pt>
                <c:pt idx="3">
                  <c:v>9.1409312121653777E-2</c:v>
                </c:pt>
                <c:pt idx="4">
                  <c:v>8.8773620364655068E-2</c:v>
                </c:pt>
                <c:pt idx="5">
                  <c:v>8.9319807738138121E-2</c:v>
                </c:pt>
                <c:pt idx="6">
                  <c:v>8.9627282491231267E-2</c:v>
                </c:pt>
                <c:pt idx="7">
                  <c:v>8.9956365037027877E-2</c:v>
                </c:pt>
                <c:pt idx="8">
                  <c:v>9.1840583653895511E-2</c:v>
                </c:pt>
              </c:numCache>
            </c:numRef>
          </c:val>
        </c:ser>
        <c:gapWidth val="75"/>
        <c:overlap val="100"/>
        <c:axId val="57058432"/>
        <c:axId val="57059968"/>
      </c:barChart>
      <c:catAx>
        <c:axId val="57058432"/>
        <c:scaling>
          <c:orientation val="minMax"/>
        </c:scaling>
        <c:axPos val="b"/>
        <c:numFmt formatCode="General" sourceLinked="1"/>
        <c:majorTickMark val="none"/>
        <c:tickLblPos val="nextTo"/>
        <c:crossAx val="57059968"/>
        <c:crosses val="autoZero"/>
        <c:auto val="1"/>
        <c:lblAlgn val="ctr"/>
        <c:lblOffset val="100"/>
      </c:catAx>
      <c:valAx>
        <c:axId val="57059968"/>
        <c:scaling>
          <c:orientation val="minMax"/>
        </c:scaling>
        <c:axPos val="l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570584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2405125829859506"/>
          <c:y val="0.82886515545300965"/>
          <c:w val="0.52587044266525562"/>
          <c:h val="7.9180805706322174E-2"/>
        </c:manualLayout>
      </c:layout>
    </c:legend>
    <c:plotVisOnly val="1"/>
    <c:dispBlanksAs val="gap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"/>
  <c:chart>
    <c:autoTitleDeleted val="1"/>
    <c:plotArea>
      <c:layout>
        <c:manualLayout>
          <c:layoutTarget val="inner"/>
          <c:xMode val="edge"/>
          <c:yMode val="edge"/>
          <c:x val="0.30756482850811168"/>
          <c:y val="0.25006365030059313"/>
          <c:w val="0.36005364811632029"/>
          <c:h val="0.65073916219188721"/>
        </c:manualLayout>
      </c:layout>
      <c:pieChart>
        <c:varyColors val="1"/>
        <c:ser>
          <c:idx val="4"/>
          <c:order val="0"/>
          <c:dLbls>
            <c:showVal val="1"/>
            <c:showCatName val="1"/>
            <c:showLeaderLines val="1"/>
          </c:dLbls>
          <c:cat>
            <c:strRef>
              <c:f>'2)'!$B$29:$B$33</c:f>
              <c:strCache>
                <c:ptCount val="5"/>
                <c:pt idx="0">
                  <c:v>Indústria</c:v>
                </c:pt>
                <c:pt idx="1">
                  <c:v>Construção Civil</c:v>
                </c:pt>
                <c:pt idx="2">
                  <c:v>Comércio</c:v>
                </c:pt>
                <c:pt idx="3">
                  <c:v>Serviços</c:v>
                </c:pt>
                <c:pt idx="4">
                  <c:v>Agropecuária</c:v>
                </c:pt>
              </c:strCache>
            </c:strRef>
          </c:cat>
          <c:val>
            <c:numRef>
              <c:f>'2)'!$O$29:$O$33</c:f>
              <c:numCache>
                <c:formatCode>0%</c:formatCode>
                <c:ptCount val="5"/>
                <c:pt idx="0">
                  <c:v>0.15633760040582706</c:v>
                </c:pt>
                <c:pt idx="1">
                  <c:v>5.3715335365875916E-2</c:v>
                </c:pt>
                <c:pt idx="2">
                  <c:v>0.36976060488000417</c:v>
                </c:pt>
                <c:pt idx="3">
                  <c:v>0.36384029458467237</c:v>
                </c:pt>
                <c:pt idx="4">
                  <c:v>5.6346164763624945E-2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  <c:dispBlanksAs val="zero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"/>
  <c:chart>
    <c:autoTitleDeleted val="1"/>
    <c:plotArea>
      <c:layout>
        <c:manualLayout>
          <c:layoutTarget val="inner"/>
          <c:xMode val="edge"/>
          <c:yMode val="edge"/>
          <c:x val="0.34734130152607678"/>
          <c:y val="0.22215460931461128"/>
          <c:w val="0.35315931062439349"/>
          <c:h val="0.73260556022730172"/>
        </c:manualLayout>
      </c:layout>
      <c:pieChart>
        <c:varyColors val="1"/>
        <c:ser>
          <c:idx val="0"/>
          <c:order val="0"/>
          <c:explosion val="9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Média-Baixa</a:t>
                    </a:r>
                    <a:r>
                      <a:rPr lang="en-US" dirty="0"/>
                      <a:t>; 19%</a:t>
                    </a:r>
                  </a:p>
                </c:rich>
              </c:tx>
              <c:showVal val="1"/>
              <c:showCatName val="1"/>
            </c:dLbl>
            <c:showVal val="1"/>
            <c:showCatName val="1"/>
            <c:showLeaderLines val="1"/>
          </c:dLbls>
          <c:cat>
            <c:strLit>
              <c:ptCount val="5"/>
              <c:pt idx="0">
                <c:v>Alta</c:v>
              </c:pt>
              <c:pt idx="1">
                <c:v> Média-Alta</c:v>
              </c:pt>
              <c:pt idx="2">
                <c:v> Mébia-Baixa</c:v>
              </c:pt>
              <c:pt idx="3">
                <c:v> Baixa</c:v>
              </c:pt>
              <c:pt idx="4">
                <c:v> Outros</c:v>
              </c:pt>
            </c:strLit>
          </c:cat>
          <c:val>
            <c:numRef>
              <c:f>('4)'!$D$27,'4)'!$D$36,'4)'!$D$47,'4)'!$D$64,'4)'!$D$69)</c:f>
              <c:numCache>
                <c:formatCode>0%</c:formatCode>
                <c:ptCount val="5"/>
                <c:pt idx="0">
                  <c:v>2.3386799765063838E-2</c:v>
                </c:pt>
                <c:pt idx="1">
                  <c:v>9.3846887095842768E-2</c:v>
                </c:pt>
                <c:pt idx="2">
                  <c:v>0.18964866692984653</c:v>
                </c:pt>
                <c:pt idx="3">
                  <c:v>0.38623529241849425</c:v>
                </c:pt>
                <c:pt idx="4">
                  <c:v>1.9547122032005343E-2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  <c:dispBlanksAs val="zero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lineChart>
        <c:grouping val="standard"/>
        <c:ser>
          <c:idx val="1"/>
          <c:order val="0"/>
          <c:tx>
            <c:strRef>
              <c:f>'No Fornecedores'!$H$1</c:f>
              <c:strCache>
                <c:ptCount val="1"/>
                <c:pt idx="0">
                  <c:v>Micro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numRef>
              <c:f>'No Fornecedores'!$G$2:$G$11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'No Fornecedores'!$H$2:$H$11</c:f>
              <c:numCache>
                <c:formatCode>#,##0</c:formatCode>
                <c:ptCount val="10"/>
                <c:pt idx="0">
                  <c:v>46.541000000000004</c:v>
                </c:pt>
                <c:pt idx="1">
                  <c:v>53.318999999999996</c:v>
                </c:pt>
                <c:pt idx="2">
                  <c:v>59.666000000000011</c:v>
                </c:pt>
                <c:pt idx="3">
                  <c:v>66.111000000000004</c:v>
                </c:pt>
                <c:pt idx="4">
                  <c:v>71.370999999999981</c:v>
                </c:pt>
                <c:pt idx="5">
                  <c:v>88.489000000000004</c:v>
                </c:pt>
                <c:pt idx="6">
                  <c:v>110.08499999999999</c:v>
                </c:pt>
                <c:pt idx="7">
                  <c:v>134.36200000000002</c:v>
                </c:pt>
                <c:pt idx="8">
                  <c:v>154.01499999999999</c:v>
                </c:pt>
                <c:pt idx="9">
                  <c:v>103.649</c:v>
                </c:pt>
              </c:numCache>
            </c:numRef>
          </c:val>
        </c:ser>
        <c:ser>
          <c:idx val="2"/>
          <c:order val="1"/>
          <c:tx>
            <c:strRef>
              <c:f>'No Fornecedores'!$I$1</c:f>
              <c:strCache>
                <c:ptCount val="1"/>
                <c:pt idx="0">
                  <c:v>Pequena</c:v>
                </c:pt>
              </c:strCache>
            </c:strRef>
          </c:tx>
          <c:spPr>
            <a:ln>
              <a:solidFill>
                <a:srgbClr val="00CC99"/>
              </a:solidFill>
            </a:ln>
          </c:spPr>
          <c:marker>
            <c:symbol val="none"/>
          </c:marker>
          <c:dLbls>
            <c:showVal val="1"/>
          </c:dLbls>
          <c:cat>
            <c:numRef>
              <c:f>'No Fornecedores'!$G$2:$G$11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'No Fornecedores'!$I$2:$I$11</c:f>
              <c:numCache>
                <c:formatCode>#,##0</c:formatCode>
                <c:ptCount val="10"/>
                <c:pt idx="0">
                  <c:v>44.576000000000001</c:v>
                </c:pt>
                <c:pt idx="1">
                  <c:v>49.056000000000004</c:v>
                </c:pt>
                <c:pt idx="2">
                  <c:v>52.866</c:v>
                </c:pt>
                <c:pt idx="3">
                  <c:v>56.945</c:v>
                </c:pt>
                <c:pt idx="4">
                  <c:v>58.315999999999995</c:v>
                </c:pt>
                <c:pt idx="5">
                  <c:v>69.721000000000004</c:v>
                </c:pt>
                <c:pt idx="6">
                  <c:v>75.403000000000006</c:v>
                </c:pt>
                <c:pt idx="7">
                  <c:v>75.965000000000003</c:v>
                </c:pt>
                <c:pt idx="8">
                  <c:v>77.837999999999994</c:v>
                </c:pt>
                <c:pt idx="9">
                  <c:v>44.193000000000012</c:v>
                </c:pt>
              </c:numCache>
            </c:numRef>
          </c:val>
        </c:ser>
        <c:ser>
          <c:idx val="3"/>
          <c:order val="2"/>
          <c:tx>
            <c:strRef>
              <c:f>'No Fornecedores'!$J$1</c:f>
              <c:strCache>
                <c:ptCount val="1"/>
                <c:pt idx="0">
                  <c:v>Outros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numRef>
              <c:f>'No Fornecedores'!$G$2:$G$11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'No Fornecedores'!$J$2:$J$11</c:f>
              <c:numCache>
                <c:formatCode>#,##0</c:formatCode>
                <c:ptCount val="10"/>
                <c:pt idx="0">
                  <c:v>81.024000000000001</c:v>
                </c:pt>
                <c:pt idx="1">
                  <c:v>92.482000000000014</c:v>
                </c:pt>
                <c:pt idx="2">
                  <c:v>101.857</c:v>
                </c:pt>
                <c:pt idx="3">
                  <c:v>112.042</c:v>
                </c:pt>
                <c:pt idx="4">
                  <c:v>129.91999999999999</c:v>
                </c:pt>
                <c:pt idx="5">
                  <c:v>116.18600000000001</c:v>
                </c:pt>
                <c:pt idx="6">
                  <c:v>164.584</c:v>
                </c:pt>
                <c:pt idx="7">
                  <c:v>175.78800000000001</c:v>
                </c:pt>
                <c:pt idx="8">
                  <c:v>187.05600000000001</c:v>
                </c:pt>
                <c:pt idx="9">
                  <c:v>108.383</c:v>
                </c:pt>
              </c:numCache>
            </c:numRef>
          </c:val>
        </c:ser>
        <c:marker val="1"/>
        <c:axId val="57774848"/>
        <c:axId val="57776384"/>
      </c:lineChart>
      <c:catAx>
        <c:axId val="57774848"/>
        <c:scaling>
          <c:orientation val="minMax"/>
        </c:scaling>
        <c:axPos val="b"/>
        <c:numFmt formatCode="General" sourceLinked="1"/>
        <c:tickLblPos val="nextTo"/>
        <c:crossAx val="57776384"/>
        <c:crosses val="autoZero"/>
        <c:auto val="1"/>
        <c:lblAlgn val="ctr"/>
        <c:lblOffset val="100"/>
      </c:catAx>
      <c:valAx>
        <c:axId val="57776384"/>
        <c:scaling>
          <c:orientation val="minMax"/>
        </c:scaling>
        <c:axPos val="l"/>
        <c:majorGridlines/>
        <c:numFmt formatCode="#,##0" sourceLinked="1"/>
        <c:tickLblPos val="nextTo"/>
        <c:crossAx val="57774848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3"/>
  <c:chart>
    <c:title>
      <c:tx>
        <c:rich>
          <a:bodyPr/>
          <a:lstStyle/>
          <a:p>
            <a:pPr>
              <a:defRPr/>
            </a:pPr>
            <a:r>
              <a:rPr lang="pt-BR" sz="1200"/>
              <a:t>2002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showCatName val="1"/>
            <c:showPercent val="1"/>
            <c:showLeaderLines val="1"/>
          </c:dLbls>
          <c:cat>
            <c:strRef>
              <c:f>'No Fornecedores'!$H$1:$J$1</c:f>
              <c:strCache>
                <c:ptCount val="3"/>
                <c:pt idx="0">
                  <c:v>Micro</c:v>
                </c:pt>
                <c:pt idx="1">
                  <c:v>Pequena</c:v>
                </c:pt>
                <c:pt idx="2">
                  <c:v>Outros</c:v>
                </c:pt>
              </c:strCache>
            </c:strRef>
          </c:cat>
          <c:val>
            <c:numRef>
              <c:f>'No Fornecedores'!$H$2:$J$2</c:f>
              <c:numCache>
                <c:formatCode>#,##0</c:formatCode>
                <c:ptCount val="3"/>
                <c:pt idx="0">
                  <c:v>46.541000000000004</c:v>
                </c:pt>
                <c:pt idx="1">
                  <c:v>44.576000000000001</c:v>
                </c:pt>
                <c:pt idx="2">
                  <c:v>81.024000000000001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"/>
  <c:chart>
    <c:title>
      <c:tx>
        <c:rich>
          <a:bodyPr/>
          <a:lstStyle/>
          <a:p>
            <a:pPr>
              <a:defRPr/>
            </a:pPr>
            <a:r>
              <a:rPr lang="pt-BR" sz="1200"/>
              <a:t>2011</a:t>
            </a:r>
            <a:endParaRPr lang="pt-BR"/>
          </a:p>
        </c:rich>
      </c:tx>
      <c:layout/>
    </c:title>
    <c:plotArea>
      <c:layout/>
      <c:pieChart>
        <c:varyColors val="1"/>
        <c:ser>
          <c:idx val="0"/>
          <c:order val="0"/>
          <c:dLbls>
            <c:showCatName val="1"/>
            <c:showPercent val="1"/>
            <c:showLeaderLines val="1"/>
          </c:dLbls>
          <c:cat>
            <c:strRef>
              <c:f>'No Fornecedores'!$H$1:$J$1</c:f>
              <c:strCache>
                <c:ptCount val="3"/>
                <c:pt idx="0">
                  <c:v>Micro</c:v>
                </c:pt>
                <c:pt idx="1">
                  <c:v>Pequena</c:v>
                </c:pt>
                <c:pt idx="2">
                  <c:v>Outros</c:v>
                </c:pt>
              </c:strCache>
            </c:strRef>
          </c:cat>
          <c:val>
            <c:numRef>
              <c:f>'No Fornecedores'!$H$11:$J$11</c:f>
              <c:numCache>
                <c:formatCode>#,##0</c:formatCode>
                <c:ptCount val="3"/>
                <c:pt idx="0">
                  <c:v>103.649</c:v>
                </c:pt>
                <c:pt idx="1">
                  <c:v>44.193000000000012</c:v>
                </c:pt>
                <c:pt idx="2">
                  <c:v>108.383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lineChart>
        <c:grouping val="standard"/>
        <c:ser>
          <c:idx val="1"/>
          <c:order val="0"/>
          <c:tx>
            <c:strRef>
              <c:f>'Valores comprados'!$H$1</c:f>
              <c:strCache>
                <c:ptCount val="1"/>
                <c:pt idx="0">
                  <c:v>Micro</c:v>
                </c:pt>
              </c:strCache>
            </c:strRef>
          </c:tx>
          <c:marker>
            <c:symbol val="none"/>
          </c:marker>
          <c:cat>
            <c:numRef>
              <c:f>'Valores comprados'!$G$2:$G$11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'Valores comprados'!$H$2:$H$11</c:f>
              <c:numCache>
                <c:formatCode>#,##0</c:formatCode>
                <c:ptCount val="10"/>
                <c:pt idx="0">
                  <c:v>704.2</c:v>
                </c:pt>
                <c:pt idx="1">
                  <c:v>754.8</c:v>
                </c:pt>
                <c:pt idx="2">
                  <c:v>1103.7</c:v>
                </c:pt>
                <c:pt idx="3">
                  <c:v>1718.6</c:v>
                </c:pt>
                <c:pt idx="4">
                  <c:v>1837.8</c:v>
                </c:pt>
                <c:pt idx="5">
                  <c:v>7181.4</c:v>
                </c:pt>
                <c:pt idx="6">
                  <c:v>5505.7</c:v>
                </c:pt>
                <c:pt idx="7">
                  <c:v>7571.3</c:v>
                </c:pt>
                <c:pt idx="8">
                  <c:v>11108.8</c:v>
                </c:pt>
                <c:pt idx="9">
                  <c:v>9685.9</c:v>
                </c:pt>
              </c:numCache>
            </c:numRef>
          </c:val>
        </c:ser>
        <c:ser>
          <c:idx val="2"/>
          <c:order val="1"/>
          <c:tx>
            <c:strRef>
              <c:f>'Valores comprados'!$I$1</c:f>
              <c:strCache>
                <c:ptCount val="1"/>
                <c:pt idx="0">
                  <c:v>Pequena</c:v>
                </c:pt>
              </c:strCache>
            </c:strRef>
          </c:tx>
          <c:spPr>
            <a:ln>
              <a:solidFill>
                <a:srgbClr val="00CC99"/>
              </a:solidFill>
            </a:ln>
          </c:spPr>
          <c:marker>
            <c:symbol val="none"/>
          </c:marker>
          <c:cat>
            <c:numRef>
              <c:f>'Valores comprados'!$G$2:$G$11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'Valores comprados'!$I$2:$I$11</c:f>
              <c:numCache>
                <c:formatCode>#,##0</c:formatCode>
                <c:ptCount val="10"/>
                <c:pt idx="0">
                  <c:v>1856</c:v>
                </c:pt>
                <c:pt idx="1">
                  <c:v>1240.3</c:v>
                </c:pt>
                <c:pt idx="2">
                  <c:v>1542.6</c:v>
                </c:pt>
                <c:pt idx="3">
                  <c:v>2708.2</c:v>
                </c:pt>
                <c:pt idx="4">
                  <c:v>2629.7</c:v>
                </c:pt>
                <c:pt idx="5">
                  <c:v>3233.2</c:v>
                </c:pt>
                <c:pt idx="6">
                  <c:v>6805.9</c:v>
                </c:pt>
                <c:pt idx="7">
                  <c:v>6825.9</c:v>
                </c:pt>
                <c:pt idx="8">
                  <c:v>4829.4000000000005</c:v>
                </c:pt>
                <c:pt idx="9">
                  <c:v>5606.3</c:v>
                </c:pt>
              </c:numCache>
            </c:numRef>
          </c:val>
        </c:ser>
        <c:ser>
          <c:idx val="3"/>
          <c:order val="2"/>
          <c:tx>
            <c:strRef>
              <c:f>'Valores comprados'!$J$1</c:f>
              <c:strCache>
                <c:ptCount val="1"/>
                <c:pt idx="0">
                  <c:v>Outros</c:v>
                </c:pt>
              </c:strCache>
            </c:strRef>
          </c:tx>
          <c:marker>
            <c:symbol val="none"/>
          </c:marker>
          <c:cat>
            <c:numRef>
              <c:f>'Valores comprados'!$G$2:$G$11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'Valores comprados'!$J$2:$J$11</c:f>
              <c:numCache>
                <c:formatCode>#,##0</c:formatCode>
                <c:ptCount val="10"/>
                <c:pt idx="0">
                  <c:v>19476.7</c:v>
                </c:pt>
                <c:pt idx="1">
                  <c:v>14143</c:v>
                </c:pt>
                <c:pt idx="2">
                  <c:v>19862</c:v>
                </c:pt>
                <c:pt idx="3">
                  <c:v>26531.7</c:v>
                </c:pt>
                <c:pt idx="4">
                  <c:v>24985.1</c:v>
                </c:pt>
                <c:pt idx="5">
                  <c:v>30174.400000000001</c:v>
                </c:pt>
                <c:pt idx="6">
                  <c:v>40336.9</c:v>
                </c:pt>
                <c:pt idx="7">
                  <c:v>41667.699999999997</c:v>
                </c:pt>
                <c:pt idx="8">
                  <c:v>47475.199999999997</c:v>
                </c:pt>
                <c:pt idx="9">
                  <c:v>36492.6</c:v>
                </c:pt>
              </c:numCache>
            </c:numRef>
          </c:val>
        </c:ser>
        <c:marker val="1"/>
        <c:axId val="50294784"/>
        <c:axId val="50296320"/>
      </c:lineChart>
      <c:catAx>
        <c:axId val="50294784"/>
        <c:scaling>
          <c:orientation val="minMax"/>
        </c:scaling>
        <c:axPos val="b"/>
        <c:numFmt formatCode="General" sourceLinked="1"/>
        <c:tickLblPos val="nextTo"/>
        <c:crossAx val="50296320"/>
        <c:crosses val="autoZero"/>
        <c:auto val="1"/>
        <c:lblAlgn val="ctr"/>
        <c:lblOffset val="100"/>
      </c:catAx>
      <c:valAx>
        <c:axId val="50296320"/>
        <c:scaling>
          <c:orientation val="minMax"/>
        </c:scaling>
        <c:axPos val="l"/>
        <c:majorGridlines/>
        <c:numFmt formatCode="#,##0" sourceLinked="1"/>
        <c:tickLblPos val="nextTo"/>
        <c:crossAx val="50294784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plotArea>
      <c:layout/>
      <c:lineChart>
        <c:grouping val="standard"/>
        <c:ser>
          <c:idx val="1"/>
          <c:order val="0"/>
          <c:tx>
            <c:strRef>
              <c:f>'Valores comprados'!$H$1</c:f>
              <c:strCache>
                <c:ptCount val="1"/>
                <c:pt idx="0">
                  <c:v>Micro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numRef>
              <c:f>'Valores comprados'!$G$2:$G$11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'Valores comprados'!$H$2:$H$11</c:f>
              <c:numCache>
                <c:formatCode>#,##0</c:formatCode>
                <c:ptCount val="10"/>
                <c:pt idx="0">
                  <c:v>704.2</c:v>
                </c:pt>
                <c:pt idx="1">
                  <c:v>754.8</c:v>
                </c:pt>
                <c:pt idx="2">
                  <c:v>1103.7</c:v>
                </c:pt>
                <c:pt idx="3">
                  <c:v>1718.6</c:v>
                </c:pt>
                <c:pt idx="4">
                  <c:v>1837.8</c:v>
                </c:pt>
                <c:pt idx="5">
                  <c:v>7181.4</c:v>
                </c:pt>
                <c:pt idx="6">
                  <c:v>5505.7</c:v>
                </c:pt>
                <c:pt idx="7">
                  <c:v>7571.3</c:v>
                </c:pt>
                <c:pt idx="8">
                  <c:v>11108.8</c:v>
                </c:pt>
                <c:pt idx="9">
                  <c:v>9685.9</c:v>
                </c:pt>
              </c:numCache>
            </c:numRef>
          </c:val>
        </c:ser>
        <c:ser>
          <c:idx val="2"/>
          <c:order val="1"/>
          <c:tx>
            <c:strRef>
              <c:f>'Valores comprados'!$I$1</c:f>
              <c:strCache>
                <c:ptCount val="1"/>
                <c:pt idx="0">
                  <c:v>Pequena</c:v>
                </c:pt>
              </c:strCache>
            </c:strRef>
          </c:tx>
          <c:spPr>
            <a:ln>
              <a:solidFill>
                <a:srgbClr val="00CC99"/>
              </a:solidFill>
            </a:ln>
          </c:spPr>
          <c:marker>
            <c:symbol val="none"/>
          </c:marker>
          <c:dLbls>
            <c:showVal val="1"/>
          </c:dLbls>
          <c:cat>
            <c:numRef>
              <c:f>'Valores comprados'!$G$2:$G$11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'Valores comprados'!$I$2:$I$11</c:f>
              <c:numCache>
                <c:formatCode>#,##0</c:formatCode>
                <c:ptCount val="10"/>
                <c:pt idx="0">
                  <c:v>1856</c:v>
                </c:pt>
                <c:pt idx="1">
                  <c:v>1240.3</c:v>
                </c:pt>
                <c:pt idx="2">
                  <c:v>1542.6</c:v>
                </c:pt>
                <c:pt idx="3">
                  <c:v>2708.2</c:v>
                </c:pt>
                <c:pt idx="4">
                  <c:v>2629.7</c:v>
                </c:pt>
                <c:pt idx="5">
                  <c:v>3233.2</c:v>
                </c:pt>
                <c:pt idx="6">
                  <c:v>6805.9</c:v>
                </c:pt>
                <c:pt idx="7">
                  <c:v>6825.9</c:v>
                </c:pt>
                <c:pt idx="8">
                  <c:v>4829.4000000000005</c:v>
                </c:pt>
                <c:pt idx="9">
                  <c:v>5606.3</c:v>
                </c:pt>
              </c:numCache>
            </c:numRef>
          </c:val>
        </c:ser>
        <c:marker val="1"/>
        <c:axId val="58993280"/>
        <c:axId val="59011456"/>
      </c:lineChart>
      <c:catAx>
        <c:axId val="58993280"/>
        <c:scaling>
          <c:orientation val="minMax"/>
        </c:scaling>
        <c:axPos val="b"/>
        <c:numFmt formatCode="General" sourceLinked="1"/>
        <c:tickLblPos val="nextTo"/>
        <c:crossAx val="59011456"/>
        <c:crosses val="autoZero"/>
        <c:auto val="1"/>
        <c:lblAlgn val="ctr"/>
        <c:lblOffset val="100"/>
      </c:catAx>
      <c:valAx>
        <c:axId val="59011456"/>
        <c:scaling>
          <c:orientation val="minMax"/>
        </c:scaling>
        <c:axPos val="l"/>
        <c:majorGridlines/>
        <c:numFmt formatCode="#,##0" sourceLinked="1"/>
        <c:tickLblPos val="nextTo"/>
        <c:crossAx val="58993280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0.08961</cdr:x>
      <cdr:y>0.91954</cdr:y>
    </cdr:from>
    <cdr:to>
      <cdr:x>0.88625</cdr:x>
      <cdr:y>1</cdr:y>
    </cdr:to>
    <cdr:sp macro="" textlink="">
      <cdr:nvSpPr>
        <cdr:cNvPr id="3" name="CaixaDeTexto 3"/>
        <cdr:cNvSpPr txBox="1"/>
      </cdr:nvSpPr>
      <cdr:spPr>
        <a:xfrm xmlns:a="http://schemas.openxmlformats.org/drawingml/2006/main">
          <a:off x="507868" y="2667000"/>
          <a:ext cx="4514830" cy="233362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900"/>
            <a:t>Fonte: elaboração própria a partir de RAIS-MTE</a:t>
          </a:r>
          <a:r>
            <a:rPr lang="pt-BR" sz="900" baseline="0"/>
            <a:t>, vários anos.</a:t>
          </a:r>
          <a:endParaRPr lang="pt-BR" sz="9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0.08961</cdr:x>
      <cdr:y>0.91954</cdr:y>
    </cdr:from>
    <cdr:to>
      <cdr:x>0.88625</cdr:x>
      <cdr:y>1</cdr:y>
    </cdr:to>
    <cdr:sp macro="" textlink="">
      <cdr:nvSpPr>
        <cdr:cNvPr id="3" name="CaixaDeTexto 3"/>
        <cdr:cNvSpPr txBox="1"/>
      </cdr:nvSpPr>
      <cdr:spPr>
        <a:xfrm xmlns:a="http://schemas.openxmlformats.org/drawingml/2006/main">
          <a:off x="507868" y="2667000"/>
          <a:ext cx="4514830" cy="233362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900"/>
            <a:t>Fonte: elaboração própria a partir de RAIS-MTE</a:t>
          </a:r>
          <a:r>
            <a:rPr lang="pt-BR" sz="900" baseline="0"/>
            <a:t>, vários anos.</a:t>
          </a:r>
          <a:endParaRPr lang="pt-BR" sz="9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0.16068</cdr:x>
      <cdr:y>0.91648</cdr:y>
    </cdr:from>
    <cdr:to>
      <cdr:x>0.95732</cdr:x>
      <cdr:y>0.99694</cdr:y>
    </cdr:to>
    <cdr:sp macro="" textlink="">
      <cdr:nvSpPr>
        <cdr:cNvPr id="3" name="CaixaDeTexto 3"/>
        <cdr:cNvSpPr txBox="1"/>
      </cdr:nvSpPr>
      <cdr:spPr>
        <a:xfrm xmlns:a="http://schemas.openxmlformats.org/drawingml/2006/main">
          <a:off x="904489" y="2854543"/>
          <a:ext cx="4484506" cy="250607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900"/>
            <a:t>Fonte: elaboração própria a partir de RAIS-MTE</a:t>
          </a:r>
          <a:r>
            <a:rPr lang="pt-BR" sz="900" baseline="0"/>
            <a:t>.</a:t>
          </a:r>
          <a:endParaRPr lang="pt-BR" sz="900"/>
        </a:p>
      </cdr:txBody>
    </cdr:sp>
  </cdr:relSizeAnchor>
  <cdr:relSizeAnchor xmlns:cdr="http://schemas.openxmlformats.org/drawingml/2006/chartDrawing">
    <cdr:from>
      <cdr:x>0.03046</cdr:x>
      <cdr:y>0.02071</cdr:y>
    </cdr:from>
    <cdr:to>
      <cdr:x>0.97631</cdr:x>
      <cdr:y>0.15086</cdr:y>
    </cdr:to>
    <cdr:sp macro="" textlink="">
      <cdr:nvSpPr>
        <cdr:cNvPr id="12" name="CaixaDeTexto 3"/>
        <cdr:cNvSpPr txBox="1"/>
      </cdr:nvSpPr>
      <cdr:spPr>
        <a:xfrm xmlns:a="http://schemas.openxmlformats.org/drawingml/2006/main">
          <a:off x="171450" y="64510"/>
          <a:ext cx="5324475" cy="405367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ctr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t-BR" sz="1000" b="1" dirty="0" smtClean="0"/>
            <a:t>Distribuição </a:t>
          </a:r>
          <a:r>
            <a:rPr lang="pt-BR" sz="1000" b="1" dirty="0"/>
            <a:t>do emprego em </a:t>
          </a:r>
          <a:r>
            <a:rPr lang="pt-BR" sz="1000" b="1" dirty="0" err="1"/>
            <a:t>MPMEs</a:t>
          </a:r>
          <a:r>
            <a:rPr lang="pt-BR" sz="1000" b="1" baseline="0" dirty="0"/>
            <a:t> segundo grandes áreas da atividade econômica - 2010 - em %</a:t>
          </a:r>
          <a:endParaRPr lang="pt-BR" sz="10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0.92233</cdr:y>
    </cdr:from>
    <cdr:to>
      <cdr:x>1</cdr:x>
      <cdr:y>1</cdr:y>
    </cdr:to>
    <cdr:sp macro="" textlink="">
      <cdr:nvSpPr>
        <cdr:cNvPr id="2" name="CaixaDeTexto 3"/>
        <cdr:cNvSpPr txBox="1"/>
      </cdr:nvSpPr>
      <cdr:spPr>
        <a:xfrm xmlns:a="http://schemas.openxmlformats.org/drawingml/2006/main">
          <a:off x="0" y="2714625"/>
          <a:ext cx="6105525" cy="22860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pt-BR" sz="800"/>
            <a:t>Fonte: elaboração própria a partir de RAIS-MTE</a:t>
          </a:r>
          <a:r>
            <a:rPr lang="pt-BR" sz="800" baseline="0"/>
            <a:t>, vários anos.</a:t>
          </a:r>
          <a:endParaRPr lang="pt-BR" sz="800"/>
        </a:p>
      </cdr:txBody>
    </cdr:sp>
  </cdr:relSizeAnchor>
  <cdr:relSizeAnchor xmlns:cdr="http://schemas.openxmlformats.org/drawingml/2006/chartDrawing">
    <cdr:from>
      <cdr:x>0</cdr:x>
      <cdr:y>0</cdr:y>
    </cdr:from>
    <cdr:to>
      <cdr:x>1</cdr:x>
      <cdr:y>0.14791</cdr:y>
    </cdr:to>
    <cdr:sp macro="" textlink="">
      <cdr:nvSpPr>
        <cdr:cNvPr id="3" name="CaixaDeTexto 2"/>
        <cdr:cNvSpPr txBox="1">
          <a:spLocks xmlns:a="http://schemas.openxmlformats.org/drawingml/2006/main" noChangeAspect="1"/>
        </cdr:cNvSpPr>
      </cdr:nvSpPr>
      <cdr:spPr>
        <a:xfrm xmlns:a="http://schemas.openxmlformats.org/drawingml/2006/main">
          <a:off x="0" y="0"/>
          <a:ext cx="5612130" cy="400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horzOverflow="clip" wrap="square" rtlCol="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pt-BR" sz="1000" b="1" dirty="0" smtClean="0"/>
            <a:t>Distribuição </a:t>
          </a:r>
          <a:r>
            <a:rPr lang="pt-BR" sz="1000" b="1" dirty="0"/>
            <a:t>dos empregados da</a:t>
          </a:r>
          <a:r>
            <a:rPr lang="pt-BR" sz="1000" b="1" baseline="0" dirty="0"/>
            <a:t> indústria de transformação </a:t>
          </a:r>
          <a:r>
            <a:rPr lang="pt-BR" sz="1000" b="1" dirty="0"/>
            <a:t>em </a:t>
          </a:r>
          <a:r>
            <a:rPr lang="pt-BR" sz="1000" b="1" dirty="0" err="1"/>
            <a:t>MPMEs</a:t>
          </a:r>
          <a:r>
            <a:rPr lang="pt-BR" sz="1000" b="1" dirty="0"/>
            <a:t> segundo intensidade tecnológica - 2010</a:t>
          </a:r>
        </a:p>
      </cdr:txBody>
    </cdr:sp>
  </cdr:relSizeAnchor>
  <cdr:relSizeAnchor xmlns:cdr="http://schemas.openxmlformats.org/drawingml/2006/chartDrawing">
    <cdr:from>
      <cdr:x>0.85023</cdr:x>
      <cdr:y>0.19417</cdr:y>
    </cdr:from>
    <cdr:to>
      <cdr:x>1</cdr:x>
      <cdr:y>0.50485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5705475" y="5715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1397406-97A2-40AD-8AB1-8494D08774E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123CB6-CE7C-459B-8504-7EA10A00A4E8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10</a:t>
            </a:fld>
            <a:endParaRPr 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11</a:t>
            </a:fld>
            <a:endParaRPr lang="pt-B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12</a:t>
            </a:fld>
            <a:endParaRPr lang="pt-B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13</a:t>
            </a:fld>
            <a:endParaRPr lang="pt-B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14</a:t>
            </a:fld>
            <a:endParaRPr lang="pt-B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15</a:t>
            </a:fld>
            <a:endParaRPr lang="pt-B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16</a:t>
            </a:fld>
            <a:endParaRPr lang="pt-B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17</a:t>
            </a:fld>
            <a:endParaRPr lang="pt-B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18</a:t>
            </a:fld>
            <a:endParaRPr lang="pt-B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19</a:t>
            </a:fld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2</a:t>
            </a:fld>
            <a:endParaRPr lang="pt-B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20</a:t>
            </a:fld>
            <a:endParaRPr lang="pt-B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21</a:t>
            </a:fld>
            <a:endParaRPr lang="pt-B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22</a:t>
            </a:fld>
            <a:endParaRPr lang="pt-B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23</a:t>
            </a:fld>
            <a:endParaRPr lang="pt-B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24</a:t>
            </a:fld>
            <a:endParaRPr lang="pt-BR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25</a:t>
            </a:fld>
            <a:endParaRPr lang="pt-B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26</a:t>
            </a:fld>
            <a:endParaRPr lang="pt-BR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27</a:t>
            </a:fld>
            <a:endParaRPr lang="pt-BR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28</a:t>
            </a:fld>
            <a:endParaRPr lang="pt-BR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29</a:t>
            </a:fld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3</a:t>
            </a:fld>
            <a:endParaRPr lang="pt-BR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30</a:t>
            </a:fld>
            <a:endParaRPr lang="pt-BR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31</a:t>
            </a:fld>
            <a:endParaRPr lang="pt-BR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32</a:t>
            </a:fld>
            <a:endParaRPr lang="pt-BR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33</a:t>
            </a:fld>
            <a:endParaRPr lang="pt-BR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34</a:t>
            </a:fld>
            <a:endParaRPr lang="pt-BR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35</a:t>
            </a:fld>
            <a:endParaRPr lang="pt-BR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36</a:t>
            </a:fld>
            <a:endParaRPr lang="pt-BR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37</a:t>
            </a:fld>
            <a:endParaRPr lang="pt-BR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38</a:t>
            </a:fld>
            <a:endParaRPr lang="pt-BR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39</a:t>
            </a:fld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4</a:t>
            </a:fld>
            <a:endParaRPr lang="pt-BR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40</a:t>
            </a:fld>
            <a:endParaRPr lang="pt-BR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41</a:t>
            </a:fld>
            <a:endParaRPr lang="pt-BR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42</a:t>
            </a:fld>
            <a:endParaRPr lang="pt-BR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43</a:t>
            </a:fld>
            <a:endParaRPr lang="pt-BR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44</a:t>
            </a:fld>
            <a:endParaRPr lang="pt-BR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45</a:t>
            </a:fld>
            <a:endParaRPr lang="pt-BR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46</a:t>
            </a:fld>
            <a:endParaRPr lang="pt-BR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47</a:t>
            </a:fld>
            <a:endParaRPr lang="pt-BR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48</a:t>
            </a:fld>
            <a:endParaRPr lang="pt-BR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49</a:t>
            </a:fld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5</a:t>
            </a:fld>
            <a:endParaRPr lang="pt-BR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50</a:t>
            </a:fld>
            <a:endParaRPr lang="pt-BR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51</a:t>
            </a:fld>
            <a:endParaRPr lang="pt-BR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52</a:t>
            </a:fld>
            <a:endParaRPr lang="pt-BR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53</a:t>
            </a:fld>
            <a:endParaRPr lang="pt-BR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123CB6-CE7C-459B-8504-7EA10A00A4E8}" type="slidenum">
              <a:rPr lang="pt-BR" smtClean="0"/>
              <a:pPr/>
              <a:t>54</a:t>
            </a:fld>
            <a:endParaRPr lang="pt-BR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6</a:t>
            </a:fld>
            <a:endParaRPr 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7</a:t>
            </a:fld>
            <a:endParaRPr 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8</a:t>
            </a:fld>
            <a:endParaRPr 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4A5B-717B-4630-BF13-A3077EEACA0B}" type="slidenum">
              <a:rPr lang="pt-BR" smtClean="0"/>
              <a:pPr/>
              <a:t>9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A7CCA-8A5E-4D3D-BEAA-7FD5870465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1A09A-654A-4C55-9793-1A4064BB31A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191250" y="76200"/>
            <a:ext cx="2038350" cy="63246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6200" y="76200"/>
            <a:ext cx="5962650" cy="63246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E20B4-33A9-4485-AABF-A894D092D4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" y="76200"/>
            <a:ext cx="8153400" cy="9144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76200" y="1066800"/>
            <a:ext cx="8153400" cy="53340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FBD36-6E33-4307-B445-C130062C067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CA021-76C1-4FDB-A1FE-63B712C33C8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mascaraembaixa"/>
          <p:cNvPicPr>
            <a:picLocks noChangeAspect="1" noChangeArrowheads="1"/>
          </p:cNvPicPr>
          <p:nvPr/>
        </p:nvPicPr>
        <p:blipFill>
          <a:blip r:embed="rId2" cstate="print"/>
          <a:srcRect b="1129"/>
          <a:stretch>
            <a:fillRect/>
          </a:stretch>
        </p:blipFill>
        <p:spPr bwMode="auto">
          <a:xfrm>
            <a:off x="1905000" y="571500"/>
            <a:ext cx="7239000" cy="629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upo 8"/>
          <p:cNvGrpSpPr>
            <a:grpSpLocks/>
          </p:cNvGrpSpPr>
          <p:nvPr userDrawn="1"/>
        </p:nvGrpSpPr>
        <p:grpSpPr bwMode="auto">
          <a:xfrm>
            <a:off x="7848600" y="304800"/>
            <a:ext cx="1295400" cy="1295400"/>
            <a:chOff x="7848600" y="304800"/>
            <a:chExt cx="1295400" cy="1295400"/>
          </a:xfrm>
        </p:grpSpPr>
        <p:sp>
          <p:nvSpPr>
            <p:cNvPr id="6" name="Retângulo 9"/>
            <p:cNvSpPr>
              <a:spLocks noChangeArrowheads="1"/>
            </p:cNvSpPr>
            <p:nvPr/>
          </p:nvSpPr>
          <p:spPr bwMode="auto">
            <a:xfrm>
              <a:off x="7848600" y="304800"/>
              <a:ext cx="1295400" cy="129540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s-ES"/>
            </a:p>
          </p:txBody>
        </p:sp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40800" t="30423" r="37708" b="46268"/>
            <a:stretch>
              <a:fillRect/>
            </a:stretch>
          </p:blipFill>
          <p:spPr bwMode="auto">
            <a:xfrm>
              <a:off x="7848600" y="596219"/>
              <a:ext cx="1292889" cy="788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57576-7726-4272-A58D-AC51BCF711C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6200" y="1066800"/>
            <a:ext cx="40005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29100" y="1066800"/>
            <a:ext cx="40005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7F7FF-EADC-4178-AEE5-B8E90C73B4D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E8DB1-1D3D-4984-B5F8-C8C0270A331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EB9F9-580E-44BD-B844-D238EB7AC2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9AFC9-6B4E-4565-BA51-F387DBE3F2F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AE4FF-E8D5-4ECD-96B7-4ED44A4C569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2EF59-C2AF-4C2C-A23D-79730E9AD39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mascaraembaixa"/>
          <p:cNvPicPr>
            <a:picLocks noChangeAspect="1" noChangeArrowheads="1"/>
          </p:cNvPicPr>
          <p:nvPr/>
        </p:nvPicPr>
        <p:blipFill>
          <a:blip r:embed="rId14" cstate="print"/>
          <a:srcRect b="1129"/>
          <a:stretch>
            <a:fillRect/>
          </a:stretch>
        </p:blipFill>
        <p:spPr bwMode="auto">
          <a:xfrm>
            <a:off x="1905000" y="571500"/>
            <a:ext cx="7239000" cy="629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76200"/>
            <a:ext cx="815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066800"/>
            <a:ext cx="8153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248400"/>
            <a:ext cx="457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fld id="{0CC81103-4193-43A7-AE3F-6950C56574A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30" name="Rectangle 9"/>
          <p:cNvSpPr>
            <a:spLocks noChangeArrowheads="1"/>
          </p:cNvSpPr>
          <p:nvPr userDrawn="1"/>
        </p:nvSpPr>
        <p:spPr bwMode="auto">
          <a:xfrm>
            <a:off x="8077200" y="533400"/>
            <a:ext cx="1066800" cy="10668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pic>
        <p:nvPicPr>
          <p:cNvPr id="1031" name="Picture 6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77200" y="762000"/>
            <a:ext cx="1066800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34" charset="0"/>
          <a:cs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34" charset="0"/>
          <a:cs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34" charset="0"/>
          <a:cs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34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34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34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34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34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33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33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33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enato.garcia@poli.usp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mailto:renato.garcia@poli.usp.br" TargetMode="External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52400" y="2111375"/>
            <a:ext cx="7772400" cy="1470025"/>
          </a:xfrm>
        </p:spPr>
        <p:txBody>
          <a:bodyPr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 política de compras públicas no Brasil e as micro e pequenas empresas</a:t>
            </a:r>
            <a:r>
              <a:rPr lang="pt-BR" sz="2400" b="1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pt-BR" sz="2400" b="1" dirty="0" smtClean="0"/>
              <a:t/>
            </a:r>
            <a:br>
              <a:rPr lang="pt-BR" sz="2400" b="1" dirty="0" smtClean="0"/>
            </a:br>
            <a:endParaRPr lang="pt-BR" sz="2000" b="1" dirty="0" smtClean="0"/>
          </a:p>
        </p:txBody>
      </p:sp>
      <p:sp>
        <p:nvSpPr>
          <p:cNvPr id="3075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191000"/>
            <a:ext cx="6400800" cy="1447800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endParaRPr lang="pt-BR" altLang="zh-CN" sz="2000" b="1" dirty="0" smtClean="0">
              <a:ea typeface="宋体" pitchFamily="2" charset="-122"/>
            </a:endParaRPr>
          </a:p>
          <a:p>
            <a:pPr algn="r" eaLnBrk="1" hangingPunct="1">
              <a:lnSpc>
                <a:spcPct val="80000"/>
              </a:lnSpc>
            </a:pPr>
            <a:r>
              <a:rPr lang="pt-BR" altLang="zh-CN" sz="2000" b="1" dirty="0" smtClean="0">
                <a:ea typeface="宋体" pitchFamily="2" charset="-122"/>
              </a:rPr>
              <a:t>Renato Garcia</a:t>
            </a:r>
          </a:p>
          <a:p>
            <a:pPr algn="r" eaLnBrk="1" hangingPunct="1">
              <a:lnSpc>
                <a:spcPct val="80000"/>
              </a:lnSpc>
            </a:pPr>
            <a:r>
              <a:rPr lang="pt-BR" altLang="zh-CN" sz="1400" dirty="0" smtClean="0">
                <a:ea typeface="宋体" pitchFamily="2" charset="-122"/>
              </a:rPr>
              <a:t>Poli/USP</a:t>
            </a:r>
          </a:p>
          <a:p>
            <a:pPr algn="r" eaLnBrk="1" hangingPunct="1">
              <a:lnSpc>
                <a:spcPct val="80000"/>
              </a:lnSpc>
            </a:pPr>
            <a:r>
              <a:rPr lang="pt-BR" altLang="zh-CN" sz="1600" dirty="0" smtClean="0">
                <a:ea typeface="宋体" pitchFamily="2" charset="-122"/>
                <a:hlinkClick r:id="rId3"/>
              </a:rPr>
              <a:t>renato.garcia@poli.usp.br</a:t>
            </a:r>
            <a:endParaRPr lang="pt-BR" altLang="zh-CN" sz="1600" dirty="0" smtClean="0">
              <a:ea typeface="宋体" pitchFamily="2" charset="-122"/>
            </a:endParaRPr>
          </a:p>
          <a:p>
            <a:pPr algn="r" eaLnBrk="1" hangingPunct="1">
              <a:lnSpc>
                <a:spcPct val="80000"/>
              </a:lnSpc>
            </a:pPr>
            <a:r>
              <a:rPr lang="pt-BR" altLang="zh-CN" sz="1400" dirty="0" smtClean="0">
                <a:ea typeface="宋体" pitchFamily="2" charset="-122"/>
              </a:rPr>
              <a:t> </a:t>
            </a: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76200" y="304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1000" dirty="0" smtClean="0">
                <a:solidFill>
                  <a:schemeClr val="tx1"/>
                </a:solidFill>
                <a:latin typeface="Arial Unicode MS" pitchFamily="34" charset="-128"/>
              </a:rPr>
              <a:t>VIII </a:t>
            </a:r>
            <a:r>
              <a:rPr lang="pt-BR" sz="1000" dirty="0">
                <a:solidFill>
                  <a:schemeClr val="tx1"/>
                </a:solidFill>
                <a:latin typeface="Arial Unicode MS" pitchFamily="34" charset="-128"/>
              </a:rPr>
              <a:t>Conferencia Anual sobre Compras </a:t>
            </a:r>
            <a:r>
              <a:rPr lang="pt-BR" sz="1000" dirty="0" err="1">
                <a:solidFill>
                  <a:schemeClr val="tx1"/>
                </a:solidFill>
                <a:latin typeface="Arial Unicode MS" pitchFamily="34" charset="-128"/>
              </a:rPr>
              <a:t>Gubernamentales</a:t>
            </a:r>
            <a:r>
              <a:rPr lang="pt-BR" sz="1000" dirty="0">
                <a:solidFill>
                  <a:schemeClr val="tx1"/>
                </a:solidFill>
                <a:latin typeface="Arial Unicode MS" pitchFamily="34" charset="-128"/>
              </a:rPr>
              <a:t> de </a:t>
            </a:r>
            <a:r>
              <a:rPr lang="pt-BR" sz="1000" dirty="0" err="1">
                <a:solidFill>
                  <a:schemeClr val="tx1"/>
                </a:solidFill>
                <a:latin typeface="Arial Unicode MS" pitchFamily="34" charset="-128"/>
              </a:rPr>
              <a:t>las</a:t>
            </a:r>
            <a:r>
              <a:rPr lang="pt-BR" sz="1000" dirty="0">
                <a:solidFill>
                  <a:schemeClr val="tx1"/>
                </a:solidFill>
                <a:latin typeface="Arial Unicode MS" pitchFamily="34" charset="-128"/>
              </a:rPr>
              <a:t> Américas de </a:t>
            </a:r>
            <a:r>
              <a:rPr lang="pt-BR" sz="1000" dirty="0" err="1">
                <a:solidFill>
                  <a:schemeClr val="tx1"/>
                </a:solidFill>
                <a:latin typeface="Arial Unicode MS" pitchFamily="34" charset="-128"/>
              </a:rPr>
              <a:t>la</a:t>
            </a:r>
            <a:r>
              <a:rPr lang="pt-BR" sz="1000" dirty="0">
                <a:solidFill>
                  <a:schemeClr val="tx1"/>
                </a:solidFill>
                <a:latin typeface="Arial Unicode MS" pitchFamily="34" charset="-128"/>
              </a:rPr>
              <a:t> </a:t>
            </a:r>
            <a:r>
              <a:rPr lang="pt-BR" sz="1000" dirty="0" err="1">
                <a:solidFill>
                  <a:schemeClr val="tx1"/>
                </a:solidFill>
                <a:latin typeface="Arial Unicode MS" pitchFamily="34" charset="-128"/>
              </a:rPr>
              <a:t>Red</a:t>
            </a:r>
            <a:r>
              <a:rPr lang="pt-BR" sz="1000" dirty="0">
                <a:solidFill>
                  <a:schemeClr val="tx1"/>
                </a:solidFill>
                <a:latin typeface="Arial Unicode MS" pitchFamily="34" charset="-128"/>
              </a:rPr>
              <a:t> </a:t>
            </a:r>
            <a:r>
              <a:rPr lang="pt-BR" sz="1000" dirty="0" err="1">
                <a:solidFill>
                  <a:schemeClr val="tx1"/>
                </a:solidFill>
                <a:latin typeface="Arial Unicode MS" pitchFamily="34" charset="-128"/>
              </a:rPr>
              <a:t>PyMEs</a:t>
            </a:r>
            <a:r>
              <a:rPr lang="pt-BR" sz="1000" dirty="0">
                <a:solidFill>
                  <a:schemeClr val="tx1"/>
                </a:solidFill>
                <a:latin typeface="Arial Unicode MS" pitchFamily="34" charset="-128"/>
              </a:rPr>
              <a:t> </a:t>
            </a:r>
            <a:r>
              <a:rPr lang="pt-BR" sz="1000" dirty="0" err="1" smtClean="0">
                <a:solidFill>
                  <a:schemeClr val="tx1"/>
                </a:solidFill>
                <a:latin typeface="Arial Unicode MS" pitchFamily="34" charset="-128"/>
              </a:rPr>
              <a:t>Mercosur</a:t>
            </a:r>
            <a:r>
              <a:rPr lang="pt-BR" sz="900" i="1" dirty="0" smtClean="0">
                <a:solidFill>
                  <a:schemeClr val="tx1"/>
                </a:solidFill>
                <a:latin typeface="Arial Unicode MS" pitchFamily="34" charset="-128"/>
              </a:rPr>
              <a:t/>
            </a:r>
            <a:br>
              <a:rPr lang="pt-BR" sz="900" i="1" dirty="0" smtClean="0">
                <a:solidFill>
                  <a:schemeClr val="tx1"/>
                </a:solidFill>
                <a:latin typeface="Arial Unicode MS" pitchFamily="34" charset="-128"/>
              </a:rPr>
            </a:br>
            <a:r>
              <a:rPr lang="pt-BR" sz="900" i="1" dirty="0" err="1" smtClean="0">
                <a:solidFill>
                  <a:schemeClr val="bg2"/>
                </a:solidFill>
                <a:latin typeface="Arial Unicode MS" pitchFamily="34" charset="-128"/>
              </a:rPr>
              <a:t>Ciudad</a:t>
            </a:r>
            <a:r>
              <a:rPr lang="pt-BR" sz="900" i="1" dirty="0" smtClean="0">
                <a:solidFill>
                  <a:schemeClr val="bg2"/>
                </a:solidFill>
                <a:latin typeface="Arial Unicode MS" pitchFamily="34" charset="-128"/>
              </a:rPr>
              <a:t> de Panamá, 11-13 Set 2012</a:t>
            </a:r>
            <a:endParaRPr lang="pt-BR" sz="900" i="1" dirty="0">
              <a:solidFill>
                <a:schemeClr val="bg2"/>
              </a:solidFill>
              <a:latin typeface="Arial Unicode MS" pitchFamily="34" charset="-128"/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838200"/>
            <a:ext cx="3000375" cy="5905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Marco conceitual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10</a:t>
            </a:fld>
            <a:endParaRPr lang="pt-BR" smtClean="0"/>
          </a:p>
        </p:txBody>
      </p:sp>
      <p:sp>
        <p:nvSpPr>
          <p:cNvPr id="614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Preocupação de política</a:t>
            </a:r>
          </a:p>
          <a:p>
            <a:pPr lvl="1">
              <a:defRPr/>
            </a:pPr>
            <a:r>
              <a:rPr lang="pt-BR" dirty="0" smtClean="0"/>
              <a:t>Promover acesso das </a:t>
            </a:r>
            <a:r>
              <a:rPr lang="pt-BR" dirty="0" err="1" smtClean="0"/>
              <a:t>MPMEs</a:t>
            </a:r>
            <a:r>
              <a:rPr lang="pt-BR" dirty="0" smtClean="0"/>
              <a:t> às compras públicas</a:t>
            </a:r>
          </a:p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Enfoques das políticas</a:t>
            </a:r>
          </a:p>
          <a:p>
            <a:pPr lvl="1">
              <a:defRPr/>
            </a:pPr>
            <a:r>
              <a:rPr lang="pt-BR" dirty="0" smtClean="0"/>
              <a:t>Horizontal: falhas de mercado</a:t>
            </a:r>
          </a:p>
          <a:p>
            <a:pPr lvl="1">
              <a:defRPr/>
            </a:pPr>
            <a:r>
              <a:rPr lang="pt-BR" dirty="0" smtClean="0"/>
              <a:t>Vertical</a:t>
            </a:r>
            <a:r>
              <a:rPr lang="pt-BR" smtClean="0"/>
              <a:t>: preferências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Marco regulatório no Brasil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11</a:t>
            </a:fld>
            <a:endParaRPr lang="pt-BR" smtClean="0"/>
          </a:p>
        </p:txBody>
      </p:sp>
      <p:sp>
        <p:nvSpPr>
          <p:cNvPr id="614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Lei 8666/93</a:t>
            </a:r>
          </a:p>
          <a:p>
            <a:pPr lvl="1">
              <a:defRPr/>
            </a:pPr>
            <a:r>
              <a:rPr lang="pt-BR" dirty="0" smtClean="0"/>
              <a:t>Normas gerais sobre licitações e contratos administrativos</a:t>
            </a:r>
          </a:p>
          <a:p>
            <a:pPr lvl="1"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Princípio básico: EFICIÊNCIA</a:t>
            </a:r>
          </a:p>
          <a:p>
            <a:pPr lvl="1">
              <a:defRPr/>
            </a:pPr>
            <a:r>
              <a:rPr lang="pt-BR" dirty="0" smtClean="0"/>
              <a:t>Comprar mais rápido e melhor pelo menor custo possível</a:t>
            </a:r>
          </a:p>
          <a:p>
            <a:pPr lvl="1"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Marco regulatório no Brasil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12</a:t>
            </a:fld>
            <a:endParaRPr lang="pt-BR" smtClean="0"/>
          </a:p>
        </p:txBody>
      </p:sp>
      <p:sp>
        <p:nvSpPr>
          <p:cNvPr id="614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Lei 8666/93 - Modalidades de compra</a:t>
            </a:r>
          </a:p>
          <a:p>
            <a:pPr lvl="2">
              <a:defRPr/>
            </a:pPr>
            <a:r>
              <a:rPr lang="pt-BR" dirty="0" smtClean="0"/>
              <a:t>Licitação</a:t>
            </a:r>
          </a:p>
          <a:p>
            <a:pPr lvl="2">
              <a:defRPr/>
            </a:pPr>
            <a:r>
              <a:rPr lang="pt-BR" dirty="0" smtClean="0"/>
              <a:t>Concorrência </a:t>
            </a:r>
          </a:p>
          <a:p>
            <a:pPr lvl="2">
              <a:defRPr/>
            </a:pPr>
            <a:r>
              <a:rPr lang="pt-BR" dirty="0" smtClean="0"/>
              <a:t>Tomada de preços</a:t>
            </a:r>
          </a:p>
          <a:p>
            <a:pPr lvl="2">
              <a:defRPr/>
            </a:pPr>
            <a:r>
              <a:rPr lang="pt-BR" dirty="0" smtClean="0"/>
              <a:t>Convite</a:t>
            </a:r>
          </a:p>
          <a:p>
            <a:pPr lvl="2">
              <a:defRPr/>
            </a:pPr>
            <a:r>
              <a:rPr lang="pt-BR" dirty="0" smtClean="0"/>
              <a:t>Concurso</a:t>
            </a:r>
          </a:p>
          <a:p>
            <a:pPr lvl="2">
              <a:defRPr/>
            </a:pPr>
            <a:r>
              <a:rPr lang="pt-BR" dirty="0" smtClean="0"/>
              <a:t>Leilão</a:t>
            </a:r>
          </a:p>
          <a:p>
            <a:pPr>
              <a:defRPr/>
            </a:pPr>
            <a:endParaRPr lang="pt-BR" dirty="0" smtClean="0"/>
          </a:p>
          <a:p>
            <a:pPr lvl="1">
              <a:defRPr/>
            </a:pPr>
            <a:r>
              <a:rPr lang="pt-BR" dirty="0" smtClean="0"/>
              <a:t>Lei 10.520/2002:</a:t>
            </a:r>
          </a:p>
          <a:p>
            <a:pPr lvl="2">
              <a:defRPr/>
            </a:pPr>
            <a:r>
              <a:rPr lang="pt-BR" dirty="0" smtClean="0"/>
              <a:t>Adoção do pregão (presencial ou eletrônico)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Marco regulatório no Brasil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13</a:t>
            </a:fld>
            <a:endParaRPr lang="pt-BR" smtClean="0"/>
          </a:p>
        </p:txBody>
      </p:sp>
      <p:sp>
        <p:nvSpPr>
          <p:cNvPr id="614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Importância do pregão eletrônico</a:t>
            </a:r>
          </a:p>
          <a:p>
            <a:pPr lvl="1">
              <a:defRPr/>
            </a:pPr>
            <a:r>
              <a:rPr lang="pt-BR" dirty="0" smtClean="0"/>
              <a:t>Introduz a utilização de </a:t>
            </a:r>
            <a:r>
              <a:rPr lang="pt-BR" dirty="0" err="1" smtClean="0"/>
              <a:t>TICs</a:t>
            </a:r>
            <a:r>
              <a:rPr lang="pt-BR" dirty="0" smtClean="0"/>
              <a:t> nas compras governamentais</a:t>
            </a:r>
          </a:p>
          <a:p>
            <a:pPr lvl="1">
              <a:defRPr/>
            </a:pPr>
            <a:r>
              <a:rPr lang="pt-BR" dirty="0" smtClean="0"/>
              <a:t>Aumenta significativamente a transparência e o alcance da política de compras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Marco regulatório no Brasil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14</a:t>
            </a:fld>
            <a:endParaRPr lang="pt-BR" smtClean="0"/>
          </a:p>
        </p:txBody>
      </p:sp>
      <p:sp>
        <p:nvSpPr>
          <p:cNvPr id="614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COMPRASNET</a:t>
            </a:r>
          </a:p>
          <a:p>
            <a:pPr lvl="1">
              <a:defRPr/>
            </a:pPr>
            <a:endParaRPr lang="pt-BR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1256" y="1676400"/>
            <a:ext cx="8425544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Marco regulatório no Brasil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15</a:t>
            </a:fld>
            <a:endParaRPr lang="pt-BR" smtClean="0"/>
          </a:p>
        </p:txBody>
      </p:sp>
      <p:sp>
        <p:nvSpPr>
          <p:cNvPr id="614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COMPRASNET</a:t>
            </a:r>
          </a:p>
          <a:p>
            <a:pPr lvl="1">
              <a:defRPr/>
            </a:pPr>
            <a:r>
              <a:rPr lang="pt-BR" dirty="0" smtClean="0"/>
              <a:t>Lançado em 1998</a:t>
            </a:r>
          </a:p>
          <a:p>
            <a:pPr lvl="1">
              <a:defRPr/>
            </a:pPr>
            <a:r>
              <a:rPr lang="pt-BR" dirty="0" smtClean="0"/>
              <a:t>Sistema informatizado de compras públicas que comporta:</a:t>
            </a:r>
          </a:p>
          <a:p>
            <a:pPr lvl="2">
              <a:defRPr/>
            </a:pPr>
            <a:r>
              <a:rPr lang="pt-BR" dirty="0" smtClean="0"/>
              <a:t>Cadastro dos atores envolvidos</a:t>
            </a:r>
          </a:p>
          <a:p>
            <a:pPr lvl="2">
              <a:defRPr/>
            </a:pPr>
            <a:r>
              <a:rPr lang="pt-BR" dirty="0" smtClean="0"/>
              <a:t>Catálogo de bens e serviços</a:t>
            </a:r>
          </a:p>
          <a:p>
            <a:pPr lvl="2">
              <a:defRPr/>
            </a:pPr>
            <a:r>
              <a:rPr lang="pt-BR" dirty="0" smtClean="0"/>
              <a:t>Compras </a:t>
            </a:r>
            <a:r>
              <a:rPr lang="pt-BR" dirty="0" err="1" smtClean="0"/>
              <a:t>eletronicas</a:t>
            </a:r>
            <a:endParaRPr lang="pt-BR" dirty="0" smtClean="0"/>
          </a:p>
          <a:p>
            <a:pPr lvl="2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Marco regulatório no Brasil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16</a:t>
            </a:fld>
            <a:endParaRPr lang="pt-BR" smtClean="0"/>
          </a:p>
        </p:txBody>
      </p:sp>
      <p:sp>
        <p:nvSpPr>
          <p:cNvPr id="614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COMPRASNET</a:t>
            </a:r>
          </a:p>
          <a:p>
            <a:pPr lvl="1">
              <a:defRPr/>
            </a:pPr>
            <a:r>
              <a:rPr lang="pt-BR" dirty="0" smtClean="0"/>
              <a:t>Principais vantagens</a:t>
            </a:r>
          </a:p>
          <a:p>
            <a:pPr lvl="2">
              <a:defRPr/>
            </a:pPr>
            <a:r>
              <a:rPr lang="pt-BR" dirty="0" smtClean="0"/>
              <a:t>Transparência</a:t>
            </a:r>
          </a:p>
          <a:p>
            <a:pPr lvl="2">
              <a:defRPr/>
            </a:pPr>
            <a:r>
              <a:rPr lang="pt-BR" dirty="0" smtClean="0"/>
              <a:t>Padronização</a:t>
            </a:r>
          </a:p>
          <a:p>
            <a:pPr lvl="2">
              <a:defRPr/>
            </a:pPr>
            <a:r>
              <a:rPr lang="pt-BR" dirty="0" smtClean="0"/>
              <a:t>Redução de custos</a:t>
            </a:r>
          </a:p>
          <a:p>
            <a:pPr lvl="2">
              <a:defRPr/>
            </a:pPr>
            <a:r>
              <a:rPr lang="pt-BR" dirty="0" smtClean="0"/>
              <a:t>Redução dos prazos nas compras públicas</a:t>
            </a:r>
          </a:p>
          <a:p>
            <a:pPr lvl="2">
              <a:defRPr/>
            </a:pPr>
            <a:r>
              <a:rPr lang="pt-BR" dirty="0" smtClean="0"/>
              <a:t>Prestação de informações gerenciais</a:t>
            </a:r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r>
              <a:rPr lang="pt-BR" dirty="0" err="1" smtClean="0"/>
              <a:t>MPMEs</a:t>
            </a:r>
            <a:endParaRPr lang="pt-BR" dirty="0" smtClean="0"/>
          </a:p>
          <a:p>
            <a:pPr lvl="2">
              <a:defRPr/>
            </a:pPr>
            <a:r>
              <a:rPr lang="pt-BR" dirty="0" err="1" smtClean="0"/>
              <a:t>Comprasnet</a:t>
            </a:r>
            <a:r>
              <a:rPr lang="pt-BR" dirty="0" smtClean="0"/>
              <a:t> é um importante instrumento de difusão de informações</a:t>
            </a:r>
          </a:p>
          <a:p>
            <a:pPr lvl="2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Marco regulatório no Brasil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17</a:t>
            </a:fld>
            <a:endParaRPr lang="pt-BR" smtClean="0"/>
          </a:p>
        </p:txBody>
      </p:sp>
      <p:sp>
        <p:nvSpPr>
          <p:cNvPr id="614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SICAF</a:t>
            </a:r>
          </a:p>
          <a:p>
            <a:pPr lvl="1">
              <a:defRPr/>
            </a:pPr>
            <a:r>
              <a:rPr lang="pt-BR" dirty="0" smtClean="0"/>
              <a:t>Módulo de administração financeira do SIASG</a:t>
            </a:r>
          </a:p>
          <a:p>
            <a:pPr lvl="1">
              <a:defRPr/>
            </a:pPr>
            <a:r>
              <a:rPr lang="pt-BR" dirty="0" smtClean="0"/>
              <a:t>Instrumento básico de apoio aos processos de compra</a:t>
            </a:r>
          </a:p>
          <a:p>
            <a:pPr lvl="1">
              <a:defRPr/>
            </a:pPr>
            <a:r>
              <a:rPr lang="pt-BR" dirty="0" smtClean="0"/>
              <a:t>PLC 2007</a:t>
            </a:r>
          </a:p>
          <a:p>
            <a:pPr lvl="2">
              <a:defRPr/>
            </a:pPr>
            <a:r>
              <a:rPr lang="pt-BR" dirty="0" smtClean="0"/>
              <a:t>Torna obrigatório o registro cadastral de fornecedores</a:t>
            </a:r>
          </a:p>
          <a:p>
            <a:pPr lvl="1"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Marco regulatório no Brasil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18</a:t>
            </a:fld>
            <a:endParaRPr lang="pt-BR" smtClean="0"/>
          </a:p>
        </p:txBody>
      </p:sp>
      <p:sp>
        <p:nvSpPr>
          <p:cNvPr id="614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Lei Complementar 123/2006</a:t>
            </a:r>
          </a:p>
          <a:p>
            <a:pPr lvl="1">
              <a:defRPr/>
            </a:pPr>
            <a:r>
              <a:rPr lang="pt-BR" dirty="0" smtClean="0"/>
              <a:t>Estatuto Nacional da Microempresa e da Empresa de Pequeno Porte</a:t>
            </a:r>
          </a:p>
          <a:p>
            <a:pPr lvl="1">
              <a:defRPr/>
            </a:pPr>
            <a:r>
              <a:rPr lang="pt-BR" dirty="0" smtClean="0"/>
              <a:t>Estabelece diversos às </a:t>
            </a:r>
            <a:r>
              <a:rPr lang="pt-BR" dirty="0" err="1" smtClean="0"/>
              <a:t>MPEs</a:t>
            </a:r>
            <a:endParaRPr lang="pt-BR" dirty="0" smtClean="0"/>
          </a:p>
          <a:p>
            <a:pPr lvl="2">
              <a:defRPr/>
            </a:pPr>
            <a:r>
              <a:rPr lang="pt-BR" dirty="0" smtClean="0"/>
              <a:t>Tributação: SuperSimples</a:t>
            </a:r>
          </a:p>
          <a:p>
            <a:pPr lvl="2">
              <a:defRPr/>
            </a:pPr>
            <a:r>
              <a:rPr lang="pt-BR" dirty="0" smtClean="0"/>
              <a:t>Facilidade para a abertura de empresa</a:t>
            </a:r>
          </a:p>
          <a:p>
            <a:pPr lvl="2">
              <a:defRPr/>
            </a:pPr>
            <a:r>
              <a:rPr lang="pt-BR" dirty="0" smtClean="0"/>
              <a:t>Compras públicas</a:t>
            </a:r>
          </a:p>
          <a:p>
            <a:pPr lvl="2">
              <a:defRPr/>
            </a:pPr>
            <a:r>
              <a:rPr lang="pt-BR" dirty="0" smtClean="0"/>
              <a:t>Exportações</a:t>
            </a:r>
          </a:p>
          <a:p>
            <a:pPr lvl="2">
              <a:defRPr/>
            </a:pPr>
            <a:r>
              <a:rPr lang="pt-BR" dirty="0" smtClean="0"/>
              <a:t>Estabelecimento do “consórcio simples”</a:t>
            </a:r>
          </a:p>
          <a:p>
            <a:pPr lvl="2">
              <a:defRPr/>
            </a:pPr>
            <a:r>
              <a:rPr lang="pt-BR" dirty="0" smtClean="0"/>
              <a:t>Mecanismos de facilidade de crédito</a:t>
            </a:r>
          </a:p>
          <a:p>
            <a:pPr lvl="2">
              <a:defRPr/>
            </a:pPr>
            <a:r>
              <a:rPr lang="pt-BR" dirty="0" smtClean="0"/>
              <a:t>Acesso a tecnologia via fomento</a:t>
            </a:r>
          </a:p>
          <a:p>
            <a:pPr lvl="1"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Marco regulatório no Brasil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19</a:t>
            </a:fld>
            <a:endParaRPr lang="pt-BR" smtClean="0"/>
          </a:p>
        </p:txBody>
      </p:sp>
      <p:sp>
        <p:nvSpPr>
          <p:cNvPr id="614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Novo paradigma das compras públicas</a:t>
            </a:r>
          </a:p>
          <a:p>
            <a:pPr lvl="1">
              <a:defRPr/>
            </a:pPr>
            <a:r>
              <a:rPr lang="pt-BR" dirty="0" smtClean="0"/>
              <a:t>Rompe com o paradigma anterior baseado exclusivamente na eficiência (estática) </a:t>
            </a:r>
          </a:p>
          <a:p>
            <a:pPr lvl="1">
              <a:defRPr/>
            </a:pPr>
            <a:r>
              <a:rPr lang="pt-BR" dirty="0" smtClean="0"/>
              <a:t>Baseado no uso do poder de compra do Estado</a:t>
            </a:r>
          </a:p>
          <a:p>
            <a:pPr lvl="2">
              <a:defRPr/>
            </a:pPr>
            <a:r>
              <a:rPr lang="pt-BR" dirty="0" smtClean="0"/>
              <a:t>Compra de segmentos estratégicos</a:t>
            </a:r>
          </a:p>
          <a:p>
            <a:pPr lvl="2">
              <a:defRPr/>
            </a:pPr>
            <a:r>
              <a:rPr lang="pt-BR" dirty="0" smtClean="0"/>
              <a:t>Desenvolvimento de capacitações tecnológicas</a:t>
            </a:r>
          </a:p>
          <a:p>
            <a:pPr lvl="2">
              <a:defRPr/>
            </a:pPr>
            <a:r>
              <a:rPr lang="pt-BR" dirty="0" smtClean="0"/>
              <a:t>Desenvolvimento local</a:t>
            </a:r>
          </a:p>
          <a:p>
            <a:pPr lvl="2">
              <a:defRPr/>
            </a:pPr>
            <a:r>
              <a:rPr lang="pt-BR" dirty="0" smtClean="0"/>
              <a:t>Sustentabilidade </a:t>
            </a:r>
          </a:p>
          <a:p>
            <a:pPr lvl="1"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Papel das </a:t>
            </a:r>
            <a:r>
              <a:rPr lang="pt-BR" dirty="0" err="1" smtClean="0"/>
              <a:t>MPMEs</a:t>
            </a:r>
            <a:r>
              <a:rPr lang="pt-BR" dirty="0" smtClean="0"/>
              <a:t> no Brasil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2</a:t>
            </a:fld>
            <a:endParaRPr lang="pt-BR" smtClean="0"/>
          </a:p>
        </p:txBody>
      </p:sp>
      <p:sp>
        <p:nvSpPr>
          <p:cNvPr id="614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Importância das </a:t>
            </a:r>
            <a:r>
              <a:rPr lang="pt-BR" dirty="0" err="1" smtClean="0"/>
              <a:t>MPMEs</a:t>
            </a:r>
            <a:endParaRPr lang="pt-BR" dirty="0" smtClean="0"/>
          </a:p>
          <a:p>
            <a:pPr lvl="1">
              <a:defRPr/>
            </a:pPr>
            <a:r>
              <a:rPr lang="pt-BR" dirty="0" smtClean="0"/>
              <a:t>20% do PIB (estimativa </a:t>
            </a:r>
            <a:r>
              <a:rPr lang="pt-BR" dirty="0" err="1" smtClean="0"/>
              <a:t>Sebrae</a:t>
            </a:r>
            <a:r>
              <a:rPr lang="pt-BR" dirty="0" smtClean="0"/>
              <a:t>)</a:t>
            </a:r>
          </a:p>
          <a:p>
            <a:pPr lvl="1">
              <a:defRPr/>
            </a:pPr>
            <a:r>
              <a:rPr lang="pt-BR" dirty="0" smtClean="0"/>
              <a:t>40% do emprego total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Marco regulatório no Brasil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20</a:t>
            </a:fld>
            <a:endParaRPr lang="pt-BR" smtClean="0"/>
          </a:p>
        </p:txBody>
      </p:sp>
      <p:sp>
        <p:nvSpPr>
          <p:cNvPr id="614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Objetivos do uso do poder de compra</a:t>
            </a:r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r>
              <a:rPr lang="pt-BR" dirty="0" smtClean="0"/>
              <a:t>Fortalecimento do mercado interno</a:t>
            </a:r>
          </a:p>
          <a:p>
            <a:pPr lvl="1">
              <a:defRPr/>
            </a:pPr>
            <a:r>
              <a:rPr lang="pt-BR" dirty="0" smtClean="0"/>
              <a:t>Respeito ao princípio da isonomia</a:t>
            </a:r>
          </a:p>
          <a:p>
            <a:pPr lvl="1">
              <a:defRPr/>
            </a:pPr>
            <a:r>
              <a:rPr lang="pt-BR" dirty="0" smtClean="0"/>
              <a:t>Fomento à atividade produtiva local</a:t>
            </a:r>
          </a:p>
          <a:p>
            <a:pPr lvl="1">
              <a:defRPr/>
            </a:pPr>
            <a:r>
              <a:rPr lang="pt-BR" dirty="0" smtClean="0"/>
              <a:t>Atenuação do princípio da estrita eficiência econômica (estática)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Marco regulatório no Brasil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21</a:t>
            </a:fld>
            <a:endParaRPr lang="pt-BR" smtClean="0"/>
          </a:p>
        </p:txBody>
      </p:sp>
      <p:sp>
        <p:nvSpPr>
          <p:cNvPr id="614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Principais Instrumentos </a:t>
            </a:r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r>
              <a:rPr lang="pt-BR" dirty="0" smtClean="0"/>
              <a:t>Licitação exclusiva </a:t>
            </a:r>
            <a:r>
              <a:rPr lang="pt-BR" dirty="0" err="1" smtClean="0"/>
              <a:t>MPEs</a:t>
            </a:r>
            <a:endParaRPr lang="pt-BR" dirty="0" smtClean="0"/>
          </a:p>
          <a:p>
            <a:pPr lvl="2">
              <a:defRPr/>
            </a:pPr>
            <a:r>
              <a:rPr lang="pt-BR" dirty="0" smtClean="0"/>
              <a:t>Compras governamentais de até R$ 80 mil (~ US$ 40 mil)</a:t>
            </a:r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Marco regulatório no Brasil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22</a:t>
            </a:fld>
            <a:endParaRPr lang="pt-BR" smtClean="0"/>
          </a:p>
        </p:txBody>
      </p:sp>
      <p:sp>
        <p:nvSpPr>
          <p:cNvPr id="614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Principais Instrumentos </a:t>
            </a:r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r>
              <a:rPr lang="pt-BR" dirty="0" smtClean="0"/>
              <a:t>Licitação exclusiva </a:t>
            </a:r>
            <a:r>
              <a:rPr lang="pt-BR" dirty="0" err="1" smtClean="0"/>
              <a:t>MPEs</a:t>
            </a:r>
            <a:endParaRPr lang="pt-BR" dirty="0" smtClean="0"/>
          </a:p>
          <a:p>
            <a:pPr lvl="1">
              <a:defRPr/>
            </a:pPr>
            <a:r>
              <a:rPr lang="pt-BR" dirty="0" smtClean="0"/>
              <a:t>Subcontratação de </a:t>
            </a:r>
            <a:r>
              <a:rPr lang="pt-BR" dirty="0" err="1" smtClean="0"/>
              <a:t>MPEs</a:t>
            </a:r>
            <a:endParaRPr lang="pt-BR" dirty="0" smtClean="0"/>
          </a:p>
          <a:p>
            <a:pPr lvl="2">
              <a:defRPr/>
            </a:pPr>
            <a:r>
              <a:rPr lang="pt-BR" dirty="0" smtClean="0"/>
              <a:t>Exigência de subcontratação de </a:t>
            </a:r>
            <a:r>
              <a:rPr lang="pt-BR" dirty="0" err="1" smtClean="0"/>
              <a:t>MPEs</a:t>
            </a:r>
            <a:r>
              <a:rPr lang="pt-BR" dirty="0" smtClean="0"/>
              <a:t> de até 30% do valor do contrato</a:t>
            </a:r>
          </a:p>
          <a:p>
            <a:pPr lvl="1"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Marco regulatório no Brasil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23</a:t>
            </a:fld>
            <a:endParaRPr lang="pt-BR" smtClean="0"/>
          </a:p>
        </p:txBody>
      </p:sp>
      <p:sp>
        <p:nvSpPr>
          <p:cNvPr id="614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Principais Instrumentos </a:t>
            </a:r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r>
              <a:rPr lang="pt-BR" dirty="0" smtClean="0"/>
              <a:t>Licitação exclusiva </a:t>
            </a:r>
            <a:r>
              <a:rPr lang="pt-BR" dirty="0" err="1" smtClean="0"/>
              <a:t>MPEs</a:t>
            </a:r>
            <a:endParaRPr lang="pt-BR" dirty="0" smtClean="0"/>
          </a:p>
          <a:p>
            <a:pPr lvl="1">
              <a:defRPr/>
            </a:pPr>
            <a:r>
              <a:rPr lang="pt-BR" dirty="0" smtClean="0"/>
              <a:t>Subcontratação de </a:t>
            </a:r>
            <a:r>
              <a:rPr lang="pt-BR" dirty="0" err="1" smtClean="0"/>
              <a:t>MPEs</a:t>
            </a:r>
            <a:endParaRPr lang="pt-BR" dirty="0" smtClean="0"/>
          </a:p>
          <a:p>
            <a:pPr lvl="1">
              <a:defRPr/>
            </a:pPr>
            <a:r>
              <a:rPr lang="pt-BR" dirty="0" smtClean="0"/>
              <a:t>Cotas</a:t>
            </a:r>
          </a:p>
          <a:p>
            <a:pPr lvl="2">
              <a:defRPr/>
            </a:pPr>
            <a:r>
              <a:rPr lang="pt-BR" dirty="0" smtClean="0"/>
              <a:t>Até 25% em todas as compras governamentais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Marco regulatório no Brasil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24</a:t>
            </a:fld>
            <a:endParaRPr lang="pt-BR" smtClean="0"/>
          </a:p>
        </p:txBody>
      </p:sp>
      <p:sp>
        <p:nvSpPr>
          <p:cNvPr id="614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Principais Instrumentos </a:t>
            </a:r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r>
              <a:rPr lang="pt-BR" dirty="0" smtClean="0"/>
              <a:t>Licitação exclusiva </a:t>
            </a:r>
            <a:r>
              <a:rPr lang="pt-BR" dirty="0" err="1" smtClean="0"/>
              <a:t>MPEs</a:t>
            </a:r>
            <a:endParaRPr lang="pt-BR" dirty="0" smtClean="0"/>
          </a:p>
          <a:p>
            <a:pPr lvl="1">
              <a:defRPr/>
            </a:pPr>
            <a:r>
              <a:rPr lang="pt-BR" dirty="0" smtClean="0"/>
              <a:t>Subcontratação de </a:t>
            </a:r>
            <a:r>
              <a:rPr lang="pt-BR" dirty="0" err="1" smtClean="0"/>
              <a:t>MPEs</a:t>
            </a:r>
            <a:endParaRPr lang="pt-BR" dirty="0" smtClean="0"/>
          </a:p>
          <a:p>
            <a:pPr lvl="1">
              <a:defRPr/>
            </a:pPr>
            <a:r>
              <a:rPr lang="pt-BR" dirty="0" smtClean="0"/>
              <a:t>Cotas</a:t>
            </a:r>
          </a:p>
          <a:p>
            <a:pPr lvl="1">
              <a:defRPr/>
            </a:pPr>
            <a:r>
              <a:rPr lang="pt-BR" dirty="0" smtClean="0"/>
              <a:t>Habilitação diferenciada de </a:t>
            </a:r>
            <a:r>
              <a:rPr lang="pt-BR" dirty="0" err="1" smtClean="0"/>
              <a:t>MPEs</a:t>
            </a:r>
            <a:endParaRPr lang="pt-BR" dirty="0" smtClean="0"/>
          </a:p>
          <a:p>
            <a:pPr lvl="2">
              <a:defRPr/>
            </a:pPr>
            <a:r>
              <a:rPr lang="pt-BR" dirty="0" smtClean="0"/>
              <a:t>Facilita a habilitação dos fornecedores de pequeno porte</a:t>
            </a:r>
          </a:p>
          <a:p>
            <a:pPr lvl="2">
              <a:defRPr/>
            </a:pPr>
            <a:r>
              <a:rPr lang="pt-BR" dirty="0" smtClean="0"/>
              <a:t>Desburocratização e desoneração</a:t>
            </a:r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Marco regulatório no Brasil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25</a:t>
            </a:fld>
            <a:endParaRPr lang="pt-BR" smtClean="0"/>
          </a:p>
        </p:txBody>
      </p:sp>
      <p:sp>
        <p:nvSpPr>
          <p:cNvPr id="614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Principais Instrumentos </a:t>
            </a:r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r>
              <a:rPr lang="pt-BR" dirty="0" smtClean="0"/>
              <a:t>Licitação exclusiva </a:t>
            </a:r>
            <a:r>
              <a:rPr lang="pt-BR" dirty="0" err="1" smtClean="0"/>
              <a:t>MPEs</a:t>
            </a:r>
            <a:endParaRPr lang="pt-BR" dirty="0" smtClean="0"/>
          </a:p>
          <a:p>
            <a:pPr lvl="1">
              <a:defRPr/>
            </a:pPr>
            <a:r>
              <a:rPr lang="pt-BR" dirty="0" smtClean="0"/>
              <a:t>Subcontratação de </a:t>
            </a:r>
            <a:r>
              <a:rPr lang="pt-BR" dirty="0" err="1" smtClean="0"/>
              <a:t>MPEs</a:t>
            </a:r>
            <a:endParaRPr lang="pt-BR" dirty="0" smtClean="0"/>
          </a:p>
          <a:p>
            <a:pPr lvl="1">
              <a:defRPr/>
            </a:pPr>
            <a:r>
              <a:rPr lang="pt-BR" dirty="0" smtClean="0"/>
              <a:t>Cotas</a:t>
            </a:r>
          </a:p>
          <a:p>
            <a:pPr lvl="1">
              <a:defRPr/>
            </a:pPr>
            <a:r>
              <a:rPr lang="pt-BR" dirty="0" smtClean="0"/>
              <a:t>Habilitação diferenciada</a:t>
            </a:r>
          </a:p>
          <a:p>
            <a:pPr lvl="1">
              <a:defRPr/>
            </a:pPr>
            <a:r>
              <a:rPr lang="pt-BR" dirty="0" smtClean="0"/>
              <a:t>Critério de desempate</a:t>
            </a:r>
          </a:p>
          <a:p>
            <a:pPr lvl="2">
              <a:defRPr/>
            </a:pPr>
            <a:r>
              <a:rPr lang="pt-BR" dirty="0" smtClean="0"/>
              <a:t>10% em licitações</a:t>
            </a:r>
          </a:p>
          <a:p>
            <a:pPr lvl="2">
              <a:defRPr/>
            </a:pPr>
            <a:r>
              <a:rPr lang="pt-BR" dirty="0" smtClean="0"/>
              <a:t>5% em pregões</a:t>
            </a:r>
          </a:p>
          <a:p>
            <a:pPr lvl="1"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Marco institucional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26</a:t>
            </a:fld>
            <a:endParaRPr lang="pt-BR" smtClean="0"/>
          </a:p>
        </p:txBody>
      </p:sp>
      <p:sp>
        <p:nvSpPr>
          <p:cNvPr id="614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Ações de estímulo, capacitação e mobilização – </a:t>
            </a:r>
            <a:r>
              <a:rPr lang="pt-BR" dirty="0" err="1" smtClean="0"/>
              <a:t>Comprasnet</a:t>
            </a:r>
            <a:endParaRPr lang="pt-BR" dirty="0" smtClean="0"/>
          </a:p>
          <a:p>
            <a:pPr lvl="1">
              <a:defRPr/>
            </a:pPr>
            <a:r>
              <a:rPr lang="pt-BR" dirty="0" smtClean="0"/>
              <a:t>Acesso à informação</a:t>
            </a:r>
          </a:p>
          <a:p>
            <a:pPr lvl="1">
              <a:defRPr/>
            </a:pPr>
            <a:r>
              <a:rPr lang="pt-BR" dirty="0" smtClean="0"/>
              <a:t>Curso de licitação on-line</a:t>
            </a:r>
          </a:p>
          <a:p>
            <a:pPr lvl="1">
              <a:defRPr/>
            </a:pPr>
            <a:r>
              <a:rPr lang="pt-BR" dirty="0" smtClean="0"/>
              <a:t>Certificação digital dos </a:t>
            </a:r>
            <a:r>
              <a:rPr lang="pt-BR" dirty="0" smtClean="0"/>
              <a:t>fornecedores</a:t>
            </a:r>
          </a:p>
          <a:p>
            <a:pPr lvl="1">
              <a:defRPr/>
            </a:pPr>
            <a:r>
              <a:rPr lang="pt-BR" dirty="0" smtClean="0"/>
              <a:t>Lei de acesso a informação</a:t>
            </a:r>
            <a:endParaRPr lang="pt-BR" dirty="0" smtClean="0"/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Marco institucional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27</a:t>
            </a:fld>
            <a:endParaRPr lang="pt-BR" smtClean="0"/>
          </a:p>
        </p:txBody>
      </p:sp>
      <p:sp>
        <p:nvSpPr>
          <p:cNvPr id="614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Ações de estímulo, capacitação e mobilização – </a:t>
            </a:r>
            <a:r>
              <a:rPr lang="pt-BR" dirty="0" err="1" smtClean="0"/>
              <a:t>Sebrae</a:t>
            </a:r>
            <a:endParaRPr lang="pt-BR" dirty="0" smtClean="0"/>
          </a:p>
          <a:p>
            <a:pPr lvl="1">
              <a:defRPr/>
            </a:pPr>
            <a:r>
              <a:rPr lang="pt-BR" dirty="0" smtClean="0"/>
              <a:t>Cartilha: “Como vender para o governo”</a:t>
            </a:r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Marco institucional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28</a:t>
            </a:fld>
            <a:endParaRPr lang="pt-BR" smtClean="0"/>
          </a:p>
        </p:txBody>
      </p:sp>
      <p:sp>
        <p:nvSpPr>
          <p:cNvPr id="614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Ações de estímulo, capacitação e mobilização – </a:t>
            </a:r>
            <a:r>
              <a:rPr lang="pt-BR" dirty="0" err="1" smtClean="0"/>
              <a:t>Sebrae</a:t>
            </a:r>
            <a:endParaRPr lang="pt-BR" dirty="0" smtClean="0"/>
          </a:p>
          <a:p>
            <a:pPr lvl="1">
              <a:defRPr/>
            </a:pPr>
            <a:r>
              <a:rPr lang="pt-BR" dirty="0" smtClean="0"/>
              <a:t>FOMENTA - Encontro de Oportunidades para Micro e Pequenas Empresas nas Compras Governamentais</a:t>
            </a:r>
          </a:p>
          <a:p>
            <a:pPr lvl="2">
              <a:defRPr/>
            </a:pPr>
            <a:r>
              <a:rPr lang="pt-BR" dirty="0" smtClean="0"/>
              <a:t>Realizado anualmente desde 2008</a:t>
            </a:r>
          </a:p>
          <a:p>
            <a:pPr lvl="2">
              <a:defRPr/>
            </a:pPr>
            <a:r>
              <a:rPr lang="pt-BR" dirty="0" smtClean="0"/>
              <a:t>Possui encontros estaduais</a:t>
            </a:r>
          </a:p>
          <a:p>
            <a:pPr lvl="2">
              <a:defRPr/>
            </a:pPr>
            <a:r>
              <a:rPr lang="pt-BR" dirty="0" smtClean="0"/>
              <a:t>Apoio de diversos órgãos do governo</a:t>
            </a:r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29</a:t>
            </a:fld>
            <a:endParaRPr lang="pt-BR" smtClean="0"/>
          </a:p>
        </p:txBody>
      </p:sp>
      <p:sp>
        <p:nvSpPr>
          <p:cNvPr id="614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 marL="514350" indent="-514350">
              <a:buAutoNum type="arabicPeriod"/>
              <a:defRPr/>
            </a:pPr>
            <a:r>
              <a:rPr lang="pt-BR" dirty="0" smtClean="0"/>
              <a:t>Elevação das </a:t>
            </a:r>
            <a:r>
              <a:rPr lang="pt-BR" dirty="0" err="1" smtClean="0"/>
              <a:t>MPEs</a:t>
            </a:r>
            <a:r>
              <a:rPr lang="pt-BR" dirty="0" smtClean="0"/>
              <a:t> fornecedoras</a:t>
            </a:r>
          </a:p>
          <a:p>
            <a:pPr marL="914400" lvl="1" indent="-514350">
              <a:buFontTx/>
              <a:buChar char="-"/>
              <a:defRPr/>
            </a:pPr>
            <a:r>
              <a:rPr lang="pt-BR" dirty="0" smtClean="0"/>
              <a:t>No volume de empresas</a:t>
            </a:r>
          </a:p>
          <a:p>
            <a:pPr marL="914400" lvl="1" indent="-514350">
              <a:buFontTx/>
              <a:buChar char="-"/>
              <a:defRPr/>
            </a:pPr>
            <a:r>
              <a:rPr lang="pt-BR" dirty="0" smtClean="0"/>
              <a:t>Na participação no total de fornecedores</a:t>
            </a:r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Papel das </a:t>
            </a:r>
            <a:r>
              <a:rPr lang="pt-BR" dirty="0" err="1" smtClean="0"/>
              <a:t>MPMEs</a:t>
            </a:r>
            <a:r>
              <a:rPr lang="pt-BR" dirty="0" smtClean="0"/>
              <a:t> no Brasil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3</a:t>
            </a:fld>
            <a:endParaRPr lang="pt-BR" smtClean="0"/>
          </a:p>
        </p:txBody>
      </p:sp>
      <p:graphicFrame>
        <p:nvGraphicFramePr>
          <p:cNvPr id="5" name="Gráfico 4"/>
          <p:cNvGraphicFramePr/>
          <p:nvPr/>
        </p:nvGraphicFramePr>
        <p:xfrm>
          <a:off x="381000" y="1219200"/>
          <a:ext cx="8077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br>
              <a:rPr lang="pt-BR" dirty="0" smtClean="0"/>
            </a:br>
            <a:r>
              <a:rPr lang="pt-BR" dirty="0" smtClean="0"/>
              <a:t>Evolução do número de fornecedores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30</a:t>
            </a:fld>
            <a:endParaRPr lang="pt-BR" smtClean="0"/>
          </a:p>
        </p:txBody>
      </p:sp>
      <p:graphicFrame>
        <p:nvGraphicFramePr>
          <p:cNvPr id="5" name="Gráfico 4"/>
          <p:cNvGraphicFramePr/>
          <p:nvPr/>
        </p:nvGraphicFramePr>
        <p:xfrm>
          <a:off x="533400" y="1219200"/>
          <a:ext cx="7391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br>
              <a:rPr lang="pt-BR" dirty="0" smtClean="0"/>
            </a:br>
            <a:r>
              <a:rPr lang="pt-BR" dirty="0" smtClean="0"/>
              <a:t>Participação no número de fornecedores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31</a:t>
            </a:fld>
            <a:endParaRPr lang="pt-BR" smtClean="0"/>
          </a:p>
        </p:txBody>
      </p:sp>
      <p:grpSp>
        <p:nvGrpSpPr>
          <p:cNvPr id="8" name="Grupo 7"/>
          <p:cNvGrpSpPr/>
          <p:nvPr/>
        </p:nvGrpSpPr>
        <p:grpSpPr>
          <a:xfrm>
            <a:off x="-76200" y="2057400"/>
            <a:ext cx="8763000" cy="3200400"/>
            <a:chOff x="-381000" y="2057400"/>
            <a:chExt cx="8763000" cy="3200400"/>
          </a:xfrm>
        </p:grpSpPr>
        <p:graphicFrame>
          <p:nvGraphicFramePr>
            <p:cNvPr id="6" name="Gráfico 5"/>
            <p:cNvGraphicFramePr/>
            <p:nvPr/>
          </p:nvGraphicFramePr>
          <p:xfrm>
            <a:off x="-381000" y="2057400"/>
            <a:ext cx="4800600" cy="3200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7" name="Gráfico 6"/>
            <p:cNvGraphicFramePr/>
            <p:nvPr/>
          </p:nvGraphicFramePr>
          <p:xfrm>
            <a:off x="2895600" y="2057400"/>
            <a:ext cx="5486400" cy="3200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32</a:t>
            </a:fld>
            <a:endParaRPr lang="pt-BR" smtClean="0"/>
          </a:p>
        </p:txBody>
      </p:sp>
      <p:sp>
        <p:nvSpPr>
          <p:cNvPr id="614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 marL="514350" indent="-514350">
              <a:buAutoNum type="arabicPeriod"/>
              <a:defRPr/>
            </a:pPr>
            <a:r>
              <a:rPr lang="pt-BR" dirty="0" smtClean="0"/>
              <a:t>Elevação das </a:t>
            </a:r>
            <a:r>
              <a:rPr lang="pt-BR" dirty="0" err="1" smtClean="0"/>
              <a:t>MPEs</a:t>
            </a:r>
            <a:r>
              <a:rPr lang="pt-BR" dirty="0" smtClean="0"/>
              <a:t> fornecedoras</a:t>
            </a:r>
          </a:p>
          <a:p>
            <a:pPr marL="514350" indent="-514350">
              <a:buAutoNum type="arabicPeriod"/>
              <a:defRPr/>
            </a:pPr>
            <a:r>
              <a:rPr lang="pt-BR" dirty="0" smtClean="0"/>
              <a:t>Elevação das compras junto a </a:t>
            </a:r>
            <a:r>
              <a:rPr lang="pt-BR" dirty="0" err="1" smtClean="0"/>
              <a:t>MPEs</a:t>
            </a:r>
            <a:endParaRPr lang="pt-BR" dirty="0" smtClean="0"/>
          </a:p>
          <a:p>
            <a:pPr marL="914400" lvl="1" indent="-514350">
              <a:buFontTx/>
              <a:buChar char="-"/>
              <a:defRPr/>
            </a:pPr>
            <a:r>
              <a:rPr lang="pt-BR" dirty="0" smtClean="0"/>
              <a:t>No volume das compras públicas federais</a:t>
            </a:r>
          </a:p>
          <a:p>
            <a:pPr marL="914400" lvl="1" indent="-514350">
              <a:buFontTx/>
              <a:buChar char="-"/>
              <a:defRPr/>
            </a:pPr>
            <a:r>
              <a:rPr lang="pt-BR" dirty="0" smtClean="0"/>
              <a:t>Na participação das </a:t>
            </a:r>
            <a:r>
              <a:rPr lang="pt-BR" dirty="0" err="1" smtClean="0"/>
              <a:t>MPEs</a:t>
            </a:r>
            <a:endParaRPr lang="pt-BR" dirty="0" smtClean="0"/>
          </a:p>
          <a:p>
            <a:pPr marL="914400" lvl="1" indent="-514350">
              <a:buFontTx/>
              <a:buChar char="-"/>
              <a:defRPr/>
            </a:pPr>
            <a:endParaRPr lang="pt-BR" dirty="0" smtClean="0"/>
          </a:p>
          <a:p>
            <a:pPr marL="514350" indent="-514350">
              <a:buAutoNum type="arabicPeriod"/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br>
              <a:rPr lang="pt-BR" dirty="0" smtClean="0"/>
            </a:br>
            <a:r>
              <a:rPr lang="pt-BR" dirty="0" smtClean="0"/>
              <a:t>Evolução das compras públicas federais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33</a:t>
            </a:fld>
            <a:endParaRPr lang="pt-BR" smtClean="0"/>
          </a:p>
        </p:txBody>
      </p:sp>
      <p:graphicFrame>
        <p:nvGraphicFramePr>
          <p:cNvPr id="5" name="Gráfico 4"/>
          <p:cNvGraphicFramePr/>
          <p:nvPr/>
        </p:nvGraphicFramePr>
        <p:xfrm>
          <a:off x="685800" y="1524000"/>
          <a:ext cx="71628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br>
              <a:rPr lang="pt-BR" dirty="0" smtClean="0"/>
            </a:br>
            <a:r>
              <a:rPr lang="pt-BR" dirty="0" smtClean="0"/>
              <a:t>Evolução das compras públicas federais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34</a:t>
            </a:fld>
            <a:endParaRPr lang="pt-BR" smtClean="0"/>
          </a:p>
        </p:txBody>
      </p:sp>
      <p:graphicFrame>
        <p:nvGraphicFramePr>
          <p:cNvPr id="4" name="Gráfico 3"/>
          <p:cNvGraphicFramePr/>
          <p:nvPr/>
        </p:nvGraphicFramePr>
        <p:xfrm>
          <a:off x="685800" y="1524000"/>
          <a:ext cx="71628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531695" y="5715000"/>
            <a:ext cx="25455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chemeClr val="tx1"/>
                </a:solidFill>
                <a:latin typeface="+mn-lt"/>
              </a:rPr>
              <a:t>Valores em R$ milhões</a:t>
            </a:r>
            <a:endParaRPr lang="pt-BR" sz="18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br>
              <a:rPr lang="pt-BR" dirty="0" smtClean="0"/>
            </a:br>
            <a:r>
              <a:rPr lang="pt-BR" dirty="0" smtClean="0"/>
              <a:t>Evolução das compras públicas federais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35</a:t>
            </a:fld>
            <a:endParaRPr lang="pt-BR" smtClean="0"/>
          </a:p>
        </p:txBody>
      </p:sp>
      <p:graphicFrame>
        <p:nvGraphicFramePr>
          <p:cNvPr id="4" name="Gráfico 3"/>
          <p:cNvGraphicFramePr/>
          <p:nvPr/>
        </p:nvGraphicFramePr>
        <p:xfrm>
          <a:off x="228600" y="1295400"/>
          <a:ext cx="7848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36</a:t>
            </a:fld>
            <a:endParaRPr lang="pt-BR" smtClean="0"/>
          </a:p>
        </p:txBody>
      </p:sp>
      <p:sp>
        <p:nvSpPr>
          <p:cNvPr id="614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 marL="514350" indent="-514350">
              <a:buAutoNum type="arabicPeriod"/>
              <a:defRPr/>
            </a:pPr>
            <a:r>
              <a:rPr lang="pt-BR" dirty="0" smtClean="0"/>
              <a:t>Elevação das </a:t>
            </a:r>
            <a:r>
              <a:rPr lang="pt-BR" dirty="0" err="1" smtClean="0"/>
              <a:t>MPEs</a:t>
            </a:r>
            <a:r>
              <a:rPr lang="pt-BR" dirty="0" smtClean="0"/>
              <a:t> fornecedoras</a:t>
            </a:r>
          </a:p>
          <a:p>
            <a:pPr marL="514350" indent="-514350">
              <a:buAutoNum type="arabicPeriod"/>
              <a:defRPr/>
            </a:pPr>
            <a:r>
              <a:rPr lang="pt-BR" dirty="0" smtClean="0"/>
              <a:t>Elevação das compras junto a </a:t>
            </a:r>
            <a:r>
              <a:rPr lang="pt-BR" dirty="0" err="1" smtClean="0"/>
              <a:t>MPEs</a:t>
            </a:r>
            <a:endParaRPr lang="pt-BR" dirty="0" smtClean="0"/>
          </a:p>
          <a:p>
            <a:pPr marL="514350" indent="-514350">
              <a:buAutoNum type="arabicPeriod"/>
              <a:defRPr/>
            </a:pPr>
            <a:r>
              <a:rPr lang="pt-BR" dirty="0" smtClean="0"/>
              <a:t>Elevação no número de itens de compra</a:t>
            </a:r>
          </a:p>
          <a:p>
            <a:pPr marL="514350" indent="-514350">
              <a:buAutoNum type="arabicPeriod"/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br>
              <a:rPr lang="pt-BR" dirty="0" smtClean="0"/>
            </a:br>
            <a:r>
              <a:rPr lang="pt-BR" dirty="0" smtClean="0"/>
              <a:t>Número de itens de compra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37</a:t>
            </a:fld>
            <a:endParaRPr lang="pt-BR" smtClean="0"/>
          </a:p>
        </p:txBody>
      </p:sp>
      <p:graphicFrame>
        <p:nvGraphicFramePr>
          <p:cNvPr id="6" name="Gráfico 5"/>
          <p:cNvGraphicFramePr/>
          <p:nvPr/>
        </p:nvGraphicFramePr>
        <p:xfrm>
          <a:off x="609600" y="1066800"/>
          <a:ext cx="7086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– medidas específicas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38</a:t>
            </a:fld>
            <a:endParaRPr lang="pt-BR" smtClean="0"/>
          </a:p>
        </p:txBody>
      </p:sp>
      <p:sp>
        <p:nvSpPr>
          <p:cNvPr id="614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pt-BR" dirty="0" smtClean="0"/>
              <a:t>Elevação das compras por pregão eletrônico</a:t>
            </a:r>
          </a:p>
          <a:p>
            <a:pPr marL="914400" lvl="1" indent="-514350">
              <a:defRPr/>
            </a:pPr>
            <a:r>
              <a:rPr lang="pt-BR" dirty="0" smtClean="0"/>
              <a:t>Em maior proporção de </a:t>
            </a:r>
            <a:r>
              <a:rPr lang="pt-BR" dirty="0" err="1" smtClean="0"/>
              <a:t>MPEs</a:t>
            </a:r>
            <a:endParaRPr lang="pt-BR" dirty="0" smtClean="0"/>
          </a:p>
          <a:p>
            <a:pPr marL="514350" indent="-514350">
              <a:buFont typeface="+mj-lt"/>
              <a:buAutoNum type="arabicPeriod" startAt="4"/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br>
              <a:rPr lang="pt-BR" dirty="0" smtClean="0"/>
            </a:br>
            <a:r>
              <a:rPr lang="pt-BR" dirty="0" smtClean="0"/>
              <a:t>Compras públicas por pregão eletrônico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39</a:t>
            </a:fld>
            <a:endParaRPr lang="pt-BR" smtClean="0"/>
          </a:p>
        </p:txBody>
      </p:sp>
      <p:graphicFrame>
        <p:nvGraphicFramePr>
          <p:cNvPr id="6" name="Gráfico 5"/>
          <p:cNvGraphicFramePr/>
          <p:nvPr/>
        </p:nvGraphicFramePr>
        <p:xfrm>
          <a:off x="457200" y="1295400"/>
          <a:ext cx="7391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Papel das </a:t>
            </a:r>
            <a:r>
              <a:rPr lang="pt-BR" dirty="0" err="1" smtClean="0"/>
              <a:t>MPMEs</a:t>
            </a:r>
            <a:r>
              <a:rPr lang="pt-BR" dirty="0" smtClean="0"/>
              <a:t> no Brasil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4</a:t>
            </a:fld>
            <a:endParaRPr lang="pt-BR" smtClean="0"/>
          </a:p>
        </p:txBody>
      </p:sp>
      <p:sp>
        <p:nvSpPr>
          <p:cNvPr id="614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Importância das </a:t>
            </a:r>
            <a:r>
              <a:rPr lang="pt-BR" dirty="0" err="1" smtClean="0"/>
              <a:t>MPMEs</a:t>
            </a:r>
            <a:endParaRPr lang="pt-BR" dirty="0" smtClean="0"/>
          </a:p>
          <a:p>
            <a:pPr lvl="1">
              <a:defRPr/>
            </a:pPr>
            <a:r>
              <a:rPr lang="pt-BR" dirty="0" smtClean="0"/>
              <a:t>20% do PIB (estimativa </a:t>
            </a:r>
            <a:r>
              <a:rPr lang="pt-BR" dirty="0" err="1" smtClean="0"/>
              <a:t>Sebrae</a:t>
            </a:r>
            <a:r>
              <a:rPr lang="pt-BR" dirty="0" smtClean="0"/>
              <a:t>)</a:t>
            </a:r>
          </a:p>
          <a:p>
            <a:pPr lvl="1">
              <a:defRPr/>
            </a:pPr>
            <a:r>
              <a:rPr lang="pt-BR" dirty="0" smtClean="0"/>
              <a:t>40% do emprego total</a:t>
            </a:r>
          </a:p>
          <a:p>
            <a:pPr lvl="1">
              <a:defRPr/>
            </a:pPr>
            <a:r>
              <a:rPr lang="pt-BR" dirty="0" smtClean="0"/>
              <a:t>25% da massa de salários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br>
              <a:rPr lang="pt-BR" dirty="0" smtClean="0"/>
            </a:br>
            <a:r>
              <a:rPr lang="pt-BR" dirty="0" smtClean="0"/>
              <a:t>Compras públicas por pregão eletrônico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40</a:t>
            </a:fld>
            <a:endParaRPr lang="pt-BR" smtClean="0"/>
          </a:p>
        </p:txBody>
      </p:sp>
      <p:graphicFrame>
        <p:nvGraphicFramePr>
          <p:cNvPr id="6" name="Gráfico 5"/>
          <p:cNvGraphicFramePr/>
          <p:nvPr/>
        </p:nvGraphicFramePr>
        <p:xfrm>
          <a:off x="457200" y="1295400"/>
          <a:ext cx="7391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5531695" y="5791200"/>
            <a:ext cx="25455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chemeClr val="tx1"/>
                </a:solidFill>
                <a:latin typeface="+mn-lt"/>
              </a:rPr>
              <a:t>Valores em R$ milhões</a:t>
            </a:r>
            <a:endParaRPr lang="pt-BR" sz="18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– medidas específicas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41</a:t>
            </a:fld>
            <a:endParaRPr lang="pt-BR" smtClean="0"/>
          </a:p>
        </p:txBody>
      </p:sp>
      <p:sp>
        <p:nvSpPr>
          <p:cNvPr id="614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pt-BR" dirty="0" smtClean="0"/>
              <a:t>Elevação das compras por pregão eletrônico</a:t>
            </a:r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pt-BR" dirty="0" smtClean="0"/>
              <a:t>Utilização do critério de desempate</a:t>
            </a:r>
          </a:p>
          <a:p>
            <a:pPr marL="514350" indent="-514350">
              <a:buFont typeface="+mj-lt"/>
              <a:buAutoNum type="arabicPeriod" startAt="4"/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br>
              <a:rPr lang="pt-BR" dirty="0" smtClean="0"/>
            </a:br>
            <a:r>
              <a:rPr lang="pt-BR" dirty="0" smtClean="0"/>
              <a:t>Utilização do critério de desempate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42</a:t>
            </a:fld>
            <a:endParaRPr lang="pt-BR" smtClean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228599" y="1143000"/>
          <a:ext cx="7696201" cy="5101344"/>
        </p:xfrm>
        <a:graphic>
          <a:graphicData uri="http://schemas.openxmlformats.org/drawingml/2006/table">
            <a:tbl>
              <a:tblPr/>
              <a:tblGrid>
                <a:gridCol w="966585"/>
                <a:gridCol w="966585"/>
                <a:gridCol w="966585"/>
                <a:gridCol w="1042705"/>
                <a:gridCol w="1042705"/>
                <a:gridCol w="966585"/>
                <a:gridCol w="966585"/>
                <a:gridCol w="777866"/>
              </a:tblGrid>
              <a:tr h="37253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latin typeface="Calibri"/>
                          <a:ea typeface="Times New Roman"/>
                          <a:cs typeface="Times New Roman"/>
                        </a:rPr>
                        <a:t>Ano</a:t>
                      </a:r>
                      <a:endParaRPr lang="pt-B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latin typeface="Calibri"/>
                          <a:ea typeface="Times New Roman"/>
                          <a:cs typeface="Times New Roman"/>
                        </a:rPr>
                        <a:t>Porte</a:t>
                      </a:r>
                      <a:endParaRPr lang="pt-B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latin typeface="Calibri"/>
                          <a:ea typeface="Times New Roman"/>
                          <a:cs typeface="Times New Roman"/>
                        </a:rPr>
                        <a:t>Sem benefício</a:t>
                      </a:r>
                      <a:endParaRPr lang="pt-B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latin typeface="Calibri"/>
                          <a:ea typeface="Times New Roman"/>
                          <a:cs typeface="Times New Roman"/>
                        </a:rPr>
                        <a:t>Tipo I - Participação exclusiva de ME</a:t>
                      </a:r>
                      <a:endParaRPr lang="pt-B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pt-B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862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latin typeface="Calibri"/>
                          <a:ea typeface="Times New Roman"/>
                          <a:cs typeface="Times New Roman"/>
                        </a:rPr>
                        <a:t>VALOR</a:t>
                      </a:r>
                      <a:endParaRPr lang="pt-B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pt-B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latin typeface="Calibri"/>
                          <a:ea typeface="Times New Roman"/>
                          <a:cs typeface="Times New Roman"/>
                        </a:rPr>
                        <a:t>VALOR</a:t>
                      </a:r>
                      <a:endParaRPr lang="pt-B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pt-B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latin typeface="Calibri"/>
                          <a:ea typeface="Times New Roman"/>
                          <a:cs typeface="Times New Roman"/>
                        </a:rPr>
                        <a:t>VALOR</a:t>
                      </a:r>
                      <a:endParaRPr lang="pt-B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pt-B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534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latin typeface="Calibri"/>
                          <a:ea typeface="Times New Roman"/>
                          <a:cs typeface="Times New Roman"/>
                        </a:rPr>
                        <a:t>2008</a:t>
                      </a:r>
                      <a:endParaRPr lang="pt-B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MPE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116.784,45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48,50%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4.575,83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99,50%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Calibri"/>
                          <a:ea typeface="Times New Roman"/>
                          <a:cs typeface="Times New Roman"/>
                        </a:rPr>
                        <a:t>121.360,28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49,5%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53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Outros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124.005,75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51,50%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22,70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0,50%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Calibri"/>
                          <a:ea typeface="Times New Roman"/>
                          <a:cs typeface="Times New Roman"/>
                        </a:rPr>
                        <a:t>124.028,46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Calibri"/>
                          <a:ea typeface="Times New Roman"/>
                          <a:cs typeface="Times New Roman"/>
                        </a:rPr>
                        <a:t>50,5%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53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240.790,21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4.598,53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245.388,73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534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latin typeface="Calibri"/>
                          <a:ea typeface="Times New Roman"/>
                          <a:cs typeface="Times New Roman"/>
                        </a:rPr>
                        <a:t>2009</a:t>
                      </a:r>
                      <a:endParaRPr lang="pt-B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MPE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141.823,12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28,80%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4.216,45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97,90%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146.039,57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Calibri"/>
                          <a:ea typeface="Times New Roman"/>
                          <a:cs typeface="Times New Roman"/>
                        </a:rPr>
                        <a:t>29,4%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53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Outros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351.172,22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71,20%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89,28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2,10%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351.261,50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Calibri"/>
                          <a:ea typeface="Times New Roman"/>
                          <a:cs typeface="Times New Roman"/>
                        </a:rPr>
                        <a:t>70,6%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53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492.995,34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4.305,73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497.301,07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534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latin typeface="Calibri"/>
                          <a:ea typeface="Times New Roman"/>
                          <a:cs typeface="Times New Roman"/>
                        </a:rPr>
                        <a:t>2010</a:t>
                      </a:r>
                      <a:endParaRPr lang="pt-B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MPE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117.657,67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21,70%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24.836,37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99,70%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142.494,04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25,1%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53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Outros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424.384,85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78,30%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63,01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0,30%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424.447,86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Calibri"/>
                          <a:ea typeface="Times New Roman"/>
                          <a:cs typeface="Times New Roman"/>
                        </a:rPr>
                        <a:t>74,9%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53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542.042,52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24.899,38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566.941,90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534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latin typeface="Calibri"/>
                          <a:ea typeface="Times New Roman"/>
                          <a:cs typeface="Times New Roman"/>
                        </a:rPr>
                        <a:t>2011</a:t>
                      </a:r>
                      <a:endParaRPr lang="pt-B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MPE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139.033,41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27,60%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13.888,59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99,80%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152.922,00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29,5%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53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Outros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364.903,54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72,40%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22,13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0,20%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364.925,67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Calibri"/>
                          <a:ea typeface="Times New Roman"/>
                          <a:cs typeface="Times New Roman"/>
                        </a:rPr>
                        <a:t>70,5%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53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503.936,94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13.910,73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Times New Roman"/>
                          <a:cs typeface="Times New Roman"/>
                        </a:rPr>
                        <a:t>517.847,67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– medidas específicas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43</a:t>
            </a:fld>
            <a:endParaRPr lang="pt-BR" smtClean="0"/>
          </a:p>
        </p:txBody>
      </p:sp>
      <p:sp>
        <p:nvSpPr>
          <p:cNvPr id="614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pt-BR" dirty="0" smtClean="0"/>
              <a:t>Elevação das compras por pregão eletrônico</a:t>
            </a:r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pt-BR" dirty="0" smtClean="0"/>
              <a:t>Utilização do critério de desempate</a:t>
            </a:r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pt-BR" dirty="0" smtClean="0"/>
              <a:t>Compras preferenciais</a:t>
            </a:r>
          </a:p>
          <a:p>
            <a:pPr marL="514350" indent="-514350">
              <a:buFont typeface="+mj-lt"/>
              <a:buAutoNum type="arabicPeriod" startAt="4"/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br>
              <a:rPr lang="pt-BR" dirty="0" smtClean="0"/>
            </a:br>
            <a:r>
              <a:rPr lang="pt-BR" dirty="0" smtClean="0"/>
              <a:t>Compras preferenciais até R$ 80 mil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44</a:t>
            </a:fld>
            <a:endParaRPr lang="pt-BR" smtClean="0"/>
          </a:p>
        </p:txBody>
      </p:sp>
      <p:graphicFrame>
        <p:nvGraphicFramePr>
          <p:cNvPr id="6" name="Gráfico 5"/>
          <p:cNvGraphicFramePr/>
          <p:nvPr/>
        </p:nvGraphicFramePr>
        <p:xfrm>
          <a:off x="381000" y="1143000"/>
          <a:ext cx="7391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br>
              <a:rPr lang="pt-BR" dirty="0" smtClean="0"/>
            </a:br>
            <a:r>
              <a:rPr lang="pt-BR" dirty="0" smtClean="0"/>
              <a:t>Compras preferenciais até R$ 80 mil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45</a:t>
            </a:fld>
            <a:endParaRPr lang="pt-BR" smtClean="0"/>
          </a:p>
        </p:txBody>
      </p:sp>
      <p:graphicFrame>
        <p:nvGraphicFramePr>
          <p:cNvPr id="6" name="Gráfico 5"/>
          <p:cNvGraphicFramePr/>
          <p:nvPr/>
        </p:nvGraphicFramePr>
        <p:xfrm>
          <a:off x="381000" y="1143000"/>
          <a:ext cx="7391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531695" y="5791200"/>
            <a:ext cx="25455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chemeClr val="tx1"/>
                </a:solidFill>
                <a:latin typeface="+mn-lt"/>
              </a:rPr>
              <a:t>Valores em R$ milhões</a:t>
            </a:r>
            <a:endParaRPr lang="pt-BR" sz="18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Lições aprendidas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46</a:t>
            </a:fld>
            <a:endParaRPr lang="pt-BR" smtClean="0"/>
          </a:p>
        </p:txBody>
      </p:sp>
      <p:sp>
        <p:nvSpPr>
          <p:cNvPr id="614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Legislação apenas não basta</a:t>
            </a:r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Lições aprendidas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47</a:t>
            </a:fld>
            <a:endParaRPr lang="pt-BR" smtClean="0"/>
          </a:p>
        </p:txBody>
      </p:sp>
      <p:sp>
        <p:nvSpPr>
          <p:cNvPr id="614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Legislação apenas não basta</a:t>
            </a:r>
          </a:p>
          <a:p>
            <a:pPr>
              <a:defRPr/>
            </a:pPr>
            <a:r>
              <a:rPr lang="pt-BR" dirty="0" smtClean="0"/>
              <a:t>Importância dos sistemas de compras com uso de TIC – pregão eletrônico</a:t>
            </a:r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Lições aprendidas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48</a:t>
            </a:fld>
            <a:endParaRPr lang="pt-BR" smtClean="0"/>
          </a:p>
        </p:txBody>
      </p:sp>
      <p:sp>
        <p:nvSpPr>
          <p:cNvPr id="614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Legislação apenas não basta</a:t>
            </a:r>
          </a:p>
          <a:p>
            <a:pPr>
              <a:defRPr/>
            </a:pPr>
            <a:r>
              <a:rPr lang="pt-BR" dirty="0" smtClean="0"/>
              <a:t>Importância dos sistemas de compras com uso de TIC – pregão eletrônico</a:t>
            </a:r>
          </a:p>
          <a:p>
            <a:pPr>
              <a:defRPr/>
            </a:pPr>
            <a:r>
              <a:rPr lang="pt-BR" dirty="0" smtClean="0"/>
              <a:t>Importância dos sistemas de apoio e de aprendizagem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Lições aprendidas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49</a:t>
            </a:fld>
            <a:endParaRPr lang="pt-BR" smtClean="0"/>
          </a:p>
        </p:txBody>
      </p:sp>
      <p:sp>
        <p:nvSpPr>
          <p:cNvPr id="614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Legislação apenas não basta</a:t>
            </a:r>
          </a:p>
          <a:p>
            <a:pPr>
              <a:defRPr/>
            </a:pPr>
            <a:r>
              <a:rPr lang="pt-BR" dirty="0" smtClean="0"/>
              <a:t>Importância dos sistemas de compras com uso de TIC – pregão eletrônico</a:t>
            </a:r>
          </a:p>
          <a:p>
            <a:pPr>
              <a:defRPr/>
            </a:pPr>
            <a:r>
              <a:rPr lang="pt-BR" dirty="0" smtClean="0"/>
              <a:t>Importância dos sistemas de apoio e de aprendizagem</a:t>
            </a:r>
          </a:p>
          <a:p>
            <a:pPr>
              <a:defRPr/>
            </a:pPr>
            <a:r>
              <a:rPr lang="pt-BR" dirty="0" smtClean="0"/>
              <a:t>Importância da disseminação das informações junto às </a:t>
            </a:r>
            <a:r>
              <a:rPr lang="pt-BR" dirty="0" err="1" smtClean="0"/>
              <a:t>MPEs</a:t>
            </a:r>
            <a:endParaRPr lang="pt-BR" dirty="0" smtClean="0"/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Papel das </a:t>
            </a:r>
            <a:r>
              <a:rPr lang="pt-BR" dirty="0" err="1" smtClean="0"/>
              <a:t>MPMEs</a:t>
            </a:r>
            <a:r>
              <a:rPr lang="pt-BR" dirty="0" smtClean="0"/>
              <a:t> no Brasil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5</a:t>
            </a:fld>
            <a:endParaRPr lang="pt-BR" smtClean="0"/>
          </a:p>
        </p:txBody>
      </p:sp>
      <p:graphicFrame>
        <p:nvGraphicFramePr>
          <p:cNvPr id="6" name="Gráfico 5"/>
          <p:cNvGraphicFramePr/>
          <p:nvPr/>
        </p:nvGraphicFramePr>
        <p:xfrm>
          <a:off x="228600" y="12192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Lições aprendidas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50</a:t>
            </a:fld>
            <a:endParaRPr lang="pt-BR" smtClean="0"/>
          </a:p>
        </p:txBody>
      </p:sp>
      <p:sp>
        <p:nvSpPr>
          <p:cNvPr id="614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Legislação apenas não basta</a:t>
            </a:r>
          </a:p>
          <a:p>
            <a:pPr>
              <a:defRPr/>
            </a:pPr>
            <a:r>
              <a:rPr lang="pt-BR" dirty="0" smtClean="0"/>
              <a:t>Importância dos sistemas de compras com uso de TIC – pregão eletrônico</a:t>
            </a:r>
          </a:p>
          <a:p>
            <a:pPr>
              <a:defRPr/>
            </a:pPr>
            <a:r>
              <a:rPr lang="pt-BR" dirty="0" smtClean="0"/>
              <a:t>Importância dos sistemas de apoio e de aprendizagem</a:t>
            </a:r>
          </a:p>
          <a:p>
            <a:pPr>
              <a:defRPr/>
            </a:pPr>
            <a:r>
              <a:rPr lang="pt-BR" dirty="0" smtClean="0"/>
              <a:t>Importância da disseminação das informações junto às </a:t>
            </a:r>
            <a:r>
              <a:rPr lang="pt-BR" dirty="0" err="1" smtClean="0"/>
              <a:t>MPEs</a:t>
            </a:r>
            <a:endParaRPr lang="pt-BR" dirty="0" smtClean="0"/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Desafios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51</a:t>
            </a:fld>
            <a:endParaRPr lang="pt-BR" smtClean="0"/>
          </a:p>
        </p:txBody>
      </p:sp>
      <p:sp>
        <p:nvSpPr>
          <p:cNvPr id="614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Aprimoramento do sistema de controle</a:t>
            </a:r>
          </a:p>
          <a:p>
            <a:pPr lvl="1">
              <a:defRPr/>
            </a:pPr>
            <a:r>
              <a:rPr lang="pt-BR" dirty="0" err="1" smtClean="0"/>
              <a:t>MPEs</a:t>
            </a:r>
            <a:r>
              <a:rPr lang="pt-BR" dirty="0" smtClean="0"/>
              <a:t> que não são </a:t>
            </a:r>
            <a:r>
              <a:rPr lang="pt-BR" dirty="0" err="1" smtClean="0"/>
              <a:t>MPEs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Desafios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52</a:t>
            </a:fld>
            <a:endParaRPr lang="pt-BR" smtClean="0"/>
          </a:p>
        </p:txBody>
      </p:sp>
      <p:sp>
        <p:nvSpPr>
          <p:cNvPr id="614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Aprimoramento do sistema de controle</a:t>
            </a:r>
          </a:p>
          <a:p>
            <a:pPr>
              <a:defRPr/>
            </a:pPr>
            <a:r>
              <a:rPr lang="pt-BR" dirty="0" smtClean="0"/>
              <a:t>Aprofundamento da avaliação dos resultados da política</a:t>
            </a:r>
          </a:p>
          <a:p>
            <a:pPr lvl="1">
              <a:defRPr/>
            </a:pPr>
            <a:r>
              <a:rPr lang="pt-BR" dirty="0" smtClean="0"/>
              <a:t>Avaliação custo-benefício</a:t>
            </a:r>
          </a:p>
          <a:p>
            <a:pPr lvl="1">
              <a:defRPr/>
            </a:pPr>
            <a:r>
              <a:rPr lang="pt-BR" dirty="0" smtClean="0"/>
              <a:t>Análise dos efeitos dinâmicos sobre o sistema econômico</a:t>
            </a:r>
          </a:p>
          <a:p>
            <a:pPr lvl="1">
              <a:defRPr/>
            </a:pPr>
            <a:r>
              <a:rPr lang="pt-BR" dirty="0" smtClean="0"/>
              <a:t>Análise dos efeitos sobre as cadeias produtiva</a:t>
            </a:r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Desafios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53</a:t>
            </a:fld>
            <a:endParaRPr lang="pt-BR" smtClean="0"/>
          </a:p>
        </p:txBody>
      </p:sp>
      <p:sp>
        <p:nvSpPr>
          <p:cNvPr id="614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Aprimoramento do sistema de controle</a:t>
            </a:r>
          </a:p>
          <a:p>
            <a:pPr>
              <a:defRPr/>
            </a:pPr>
            <a:r>
              <a:rPr lang="pt-BR" dirty="0" smtClean="0"/>
              <a:t>Aprofundamento da avaliação dos resultados da política</a:t>
            </a:r>
          </a:p>
          <a:p>
            <a:pPr>
              <a:defRPr/>
            </a:pPr>
            <a:r>
              <a:rPr lang="pt-BR" dirty="0" smtClean="0"/>
              <a:t>Promoção do acúmulo de capacitações sustentáveis “de mercado” das </a:t>
            </a:r>
            <a:r>
              <a:rPr lang="pt-BR" dirty="0" err="1" smtClean="0"/>
              <a:t>MPEs</a:t>
            </a:r>
            <a:endParaRPr lang="pt-BR" dirty="0" smtClean="0"/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52400" y="2111375"/>
            <a:ext cx="7772400" cy="1470025"/>
          </a:xfrm>
        </p:spPr>
        <p:txBody>
          <a:bodyPr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 política de compras públicas no Brasil e as micro e pequenas empresas</a:t>
            </a:r>
            <a:r>
              <a:rPr lang="pt-BR" sz="2400" b="1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pt-BR" sz="2400" b="1" dirty="0" smtClean="0"/>
              <a:t/>
            </a:r>
            <a:br>
              <a:rPr lang="pt-BR" sz="2400" b="1" dirty="0" smtClean="0"/>
            </a:br>
            <a:endParaRPr lang="pt-BR" sz="2000" b="1" dirty="0" smtClean="0"/>
          </a:p>
        </p:txBody>
      </p:sp>
      <p:sp>
        <p:nvSpPr>
          <p:cNvPr id="3075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191000"/>
            <a:ext cx="6400800" cy="1447800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endParaRPr lang="pt-BR" altLang="zh-CN" sz="2000" b="1" dirty="0" smtClean="0">
              <a:ea typeface="宋体" pitchFamily="2" charset="-122"/>
            </a:endParaRPr>
          </a:p>
          <a:p>
            <a:pPr algn="r" eaLnBrk="1" hangingPunct="1">
              <a:lnSpc>
                <a:spcPct val="80000"/>
              </a:lnSpc>
            </a:pPr>
            <a:r>
              <a:rPr lang="pt-BR" altLang="zh-CN" sz="2000" b="1" dirty="0" smtClean="0">
                <a:ea typeface="宋体" pitchFamily="2" charset="-122"/>
              </a:rPr>
              <a:t>Renato Garcia</a:t>
            </a:r>
          </a:p>
          <a:p>
            <a:pPr algn="r" eaLnBrk="1" hangingPunct="1">
              <a:lnSpc>
                <a:spcPct val="80000"/>
              </a:lnSpc>
            </a:pPr>
            <a:r>
              <a:rPr lang="pt-BR" altLang="zh-CN" sz="1400" dirty="0" smtClean="0">
                <a:ea typeface="宋体" pitchFamily="2" charset="-122"/>
              </a:rPr>
              <a:t>Poli/USP</a:t>
            </a:r>
          </a:p>
          <a:p>
            <a:pPr algn="r" eaLnBrk="1" hangingPunct="1">
              <a:lnSpc>
                <a:spcPct val="80000"/>
              </a:lnSpc>
            </a:pPr>
            <a:r>
              <a:rPr lang="pt-BR" altLang="zh-CN" sz="1600" dirty="0" smtClean="0">
                <a:ea typeface="宋体" pitchFamily="2" charset="-122"/>
                <a:hlinkClick r:id="rId3"/>
              </a:rPr>
              <a:t>renato.garcia@poli.usp.br</a:t>
            </a:r>
            <a:endParaRPr lang="pt-BR" altLang="zh-CN" sz="1600" dirty="0" smtClean="0">
              <a:ea typeface="宋体" pitchFamily="2" charset="-122"/>
            </a:endParaRPr>
          </a:p>
          <a:p>
            <a:pPr algn="r" eaLnBrk="1" hangingPunct="1">
              <a:lnSpc>
                <a:spcPct val="80000"/>
              </a:lnSpc>
            </a:pPr>
            <a:r>
              <a:rPr lang="pt-BR" altLang="zh-CN" sz="1400" dirty="0" smtClean="0">
                <a:ea typeface="宋体" pitchFamily="2" charset="-122"/>
              </a:rPr>
              <a:t> </a:t>
            </a: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76200" y="304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1000" dirty="0" smtClean="0">
                <a:solidFill>
                  <a:schemeClr val="tx1"/>
                </a:solidFill>
                <a:latin typeface="Arial Unicode MS" pitchFamily="34" charset="-128"/>
              </a:rPr>
              <a:t>VIII </a:t>
            </a:r>
            <a:r>
              <a:rPr lang="pt-BR" sz="1000" dirty="0">
                <a:solidFill>
                  <a:schemeClr val="tx1"/>
                </a:solidFill>
                <a:latin typeface="Arial Unicode MS" pitchFamily="34" charset="-128"/>
              </a:rPr>
              <a:t>Conferencia Anual sobre Compras </a:t>
            </a:r>
            <a:r>
              <a:rPr lang="pt-BR" sz="1000" dirty="0" err="1">
                <a:solidFill>
                  <a:schemeClr val="tx1"/>
                </a:solidFill>
                <a:latin typeface="Arial Unicode MS" pitchFamily="34" charset="-128"/>
              </a:rPr>
              <a:t>Gubernamentales</a:t>
            </a:r>
            <a:r>
              <a:rPr lang="pt-BR" sz="1000" dirty="0">
                <a:solidFill>
                  <a:schemeClr val="tx1"/>
                </a:solidFill>
                <a:latin typeface="Arial Unicode MS" pitchFamily="34" charset="-128"/>
              </a:rPr>
              <a:t> de </a:t>
            </a:r>
            <a:r>
              <a:rPr lang="pt-BR" sz="1000" dirty="0" err="1">
                <a:solidFill>
                  <a:schemeClr val="tx1"/>
                </a:solidFill>
                <a:latin typeface="Arial Unicode MS" pitchFamily="34" charset="-128"/>
              </a:rPr>
              <a:t>las</a:t>
            </a:r>
            <a:r>
              <a:rPr lang="pt-BR" sz="1000" dirty="0">
                <a:solidFill>
                  <a:schemeClr val="tx1"/>
                </a:solidFill>
                <a:latin typeface="Arial Unicode MS" pitchFamily="34" charset="-128"/>
              </a:rPr>
              <a:t> Américas de </a:t>
            </a:r>
            <a:r>
              <a:rPr lang="pt-BR" sz="1000" dirty="0" err="1">
                <a:solidFill>
                  <a:schemeClr val="tx1"/>
                </a:solidFill>
                <a:latin typeface="Arial Unicode MS" pitchFamily="34" charset="-128"/>
              </a:rPr>
              <a:t>la</a:t>
            </a:r>
            <a:r>
              <a:rPr lang="pt-BR" sz="1000" dirty="0">
                <a:solidFill>
                  <a:schemeClr val="tx1"/>
                </a:solidFill>
                <a:latin typeface="Arial Unicode MS" pitchFamily="34" charset="-128"/>
              </a:rPr>
              <a:t> </a:t>
            </a:r>
            <a:r>
              <a:rPr lang="pt-BR" sz="1000" dirty="0" err="1">
                <a:solidFill>
                  <a:schemeClr val="tx1"/>
                </a:solidFill>
                <a:latin typeface="Arial Unicode MS" pitchFamily="34" charset="-128"/>
              </a:rPr>
              <a:t>Red</a:t>
            </a:r>
            <a:r>
              <a:rPr lang="pt-BR" sz="1000" dirty="0">
                <a:solidFill>
                  <a:schemeClr val="tx1"/>
                </a:solidFill>
                <a:latin typeface="Arial Unicode MS" pitchFamily="34" charset="-128"/>
              </a:rPr>
              <a:t> </a:t>
            </a:r>
            <a:r>
              <a:rPr lang="pt-BR" sz="1000" dirty="0" err="1">
                <a:solidFill>
                  <a:schemeClr val="tx1"/>
                </a:solidFill>
                <a:latin typeface="Arial Unicode MS" pitchFamily="34" charset="-128"/>
              </a:rPr>
              <a:t>PyMEs</a:t>
            </a:r>
            <a:r>
              <a:rPr lang="pt-BR" sz="1000" dirty="0">
                <a:solidFill>
                  <a:schemeClr val="tx1"/>
                </a:solidFill>
                <a:latin typeface="Arial Unicode MS" pitchFamily="34" charset="-128"/>
              </a:rPr>
              <a:t> </a:t>
            </a:r>
            <a:r>
              <a:rPr lang="pt-BR" sz="1000" dirty="0" err="1" smtClean="0">
                <a:solidFill>
                  <a:schemeClr val="tx1"/>
                </a:solidFill>
                <a:latin typeface="Arial Unicode MS" pitchFamily="34" charset="-128"/>
              </a:rPr>
              <a:t>Mercosur</a:t>
            </a:r>
            <a:r>
              <a:rPr lang="pt-BR" sz="900" i="1" dirty="0" smtClean="0">
                <a:solidFill>
                  <a:schemeClr val="tx1"/>
                </a:solidFill>
                <a:latin typeface="Arial Unicode MS" pitchFamily="34" charset="-128"/>
              </a:rPr>
              <a:t/>
            </a:r>
            <a:br>
              <a:rPr lang="pt-BR" sz="900" i="1" dirty="0" smtClean="0">
                <a:solidFill>
                  <a:schemeClr val="tx1"/>
                </a:solidFill>
                <a:latin typeface="Arial Unicode MS" pitchFamily="34" charset="-128"/>
              </a:rPr>
            </a:br>
            <a:r>
              <a:rPr lang="pt-BR" sz="900" i="1" dirty="0" err="1" smtClean="0">
                <a:solidFill>
                  <a:schemeClr val="bg2"/>
                </a:solidFill>
                <a:latin typeface="Arial Unicode MS" pitchFamily="34" charset="-128"/>
              </a:rPr>
              <a:t>Ciudad</a:t>
            </a:r>
            <a:r>
              <a:rPr lang="pt-BR" sz="900" i="1" dirty="0" smtClean="0">
                <a:solidFill>
                  <a:schemeClr val="bg2"/>
                </a:solidFill>
                <a:latin typeface="Arial Unicode MS" pitchFamily="34" charset="-128"/>
              </a:rPr>
              <a:t> de Panamá, 11-13 Set 2012</a:t>
            </a:r>
            <a:endParaRPr lang="pt-BR" sz="900" i="1" dirty="0">
              <a:solidFill>
                <a:schemeClr val="bg2"/>
              </a:solidFill>
              <a:latin typeface="Arial Unicode MS" pitchFamily="34" charset="-128"/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838200"/>
            <a:ext cx="3000375" cy="5905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Papel das </a:t>
            </a:r>
            <a:r>
              <a:rPr lang="pt-BR" dirty="0" err="1" smtClean="0"/>
              <a:t>MPMEs</a:t>
            </a:r>
            <a:r>
              <a:rPr lang="pt-BR" dirty="0" smtClean="0"/>
              <a:t> no Brasil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6</a:t>
            </a:fld>
            <a:endParaRPr lang="pt-BR" smtClean="0"/>
          </a:p>
        </p:txBody>
      </p:sp>
      <p:sp>
        <p:nvSpPr>
          <p:cNvPr id="614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Importância das </a:t>
            </a:r>
            <a:r>
              <a:rPr lang="pt-BR" dirty="0" err="1" smtClean="0"/>
              <a:t>MPMEs</a:t>
            </a:r>
            <a:endParaRPr lang="pt-BR" dirty="0" smtClean="0"/>
          </a:p>
          <a:p>
            <a:pPr lvl="1">
              <a:defRPr/>
            </a:pPr>
            <a:r>
              <a:rPr lang="pt-BR" dirty="0" smtClean="0"/>
              <a:t>20% do PIB (estimativa </a:t>
            </a:r>
            <a:r>
              <a:rPr lang="pt-BR" dirty="0" err="1" smtClean="0"/>
              <a:t>Sebrae</a:t>
            </a:r>
            <a:r>
              <a:rPr lang="pt-BR" dirty="0" smtClean="0"/>
              <a:t>)</a:t>
            </a:r>
          </a:p>
          <a:p>
            <a:pPr lvl="1">
              <a:defRPr/>
            </a:pPr>
            <a:r>
              <a:rPr lang="pt-BR" dirty="0" smtClean="0"/>
              <a:t>40% do emprego total</a:t>
            </a:r>
          </a:p>
          <a:p>
            <a:pPr lvl="1">
              <a:defRPr/>
            </a:pPr>
            <a:r>
              <a:rPr lang="pt-BR" dirty="0" smtClean="0"/>
              <a:t>25% da massa de salários</a:t>
            </a:r>
          </a:p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Setores</a:t>
            </a:r>
          </a:p>
          <a:p>
            <a:pPr lvl="1">
              <a:defRPr/>
            </a:pPr>
            <a:r>
              <a:rPr lang="pt-BR" dirty="0" smtClean="0"/>
              <a:t>Comércio (37%) e serviços (36%)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Papel das </a:t>
            </a:r>
            <a:r>
              <a:rPr lang="pt-BR" dirty="0" err="1" smtClean="0"/>
              <a:t>MPMEs</a:t>
            </a:r>
            <a:r>
              <a:rPr lang="pt-BR" dirty="0" smtClean="0"/>
              <a:t> no Brasil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7</a:t>
            </a:fld>
            <a:endParaRPr lang="pt-BR" smtClean="0"/>
          </a:p>
        </p:txBody>
      </p:sp>
      <p:sp>
        <p:nvSpPr>
          <p:cNvPr id="6148" name="Espaço Reservado para Conteúdo 1"/>
          <p:cNvSpPr>
            <a:spLocks noGrp="1"/>
          </p:cNvSpPr>
          <p:nvPr>
            <p:ph idx="1"/>
          </p:nvPr>
        </p:nvSpPr>
        <p:spPr>
          <a:xfrm>
            <a:off x="76200" y="1066800"/>
            <a:ext cx="8153400" cy="5334000"/>
          </a:xfrm>
        </p:spPr>
        <p:txBody>
          <a:bodyPr/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endParaRPr lang="pt-BR" dirty="0" smtClean="0"/>
          </a:p>
        </p:txBody>
      </p:sp>
      <p:graphicFrame>
        <p:nvGraphicFramePr>
          <p:cNvPr id="5" name="Gráfico 4"/>
          <p:cNvGraphicFramePr/>
          <p:nvPr/>
        </p:nvGraphicFramePr>
        <p:xfrm>
          <a:off x="609600" y="1371600"/>
          <a:ext cx="73914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Papel das </a:t>
            </a:r>
            <a:r>
              <a:rPr lang="pt-BR" dirty="0" err="1" smtClean="0"/>
              <a:t>MPMEs</a:t>
            </a:r>
            <a:r>
              <a:rPr lang="pt-BR" dirty="0" smtClean="0"/>
              <a:t> no Brasil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614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Importância das </a:t>
            </a:r>
            <a:r>
              <a:rPr lang="pt-BR" dirty="0" err="1" smtClean="0"/>
              <a:t>MPMEs</a:t>
            </a:r>
            <a:endParaRPr lang="pt-BR" dirty="0" smtClean="0"/>
          </a:p>
          <a:p>
            <a:pPr lvl="1">
              <a:defRPr/>
            </a:pPr>
            <a:r>
              <a:rPr lang="pt-BR" dirty="0" smtClean="0"/>
              <a:t>20% do PIB (estimativa </a:t>
            </a:r>
            <a:r>
              <a:rPr lang="pt-BR" dirty="0" err="1" smtClean="0"/>
              <a:t>Sebrae</a:t>
            </a:r>
            <a:r>
              <a:rPr lang="pt-BR" dirty="0" smtClean="0"/>
              <a:t>)</a:t>
            </a:r>
          </a:p>
          <a:p>
            <a:pPr lvl="1">
              <a:defRPr/>
            </a:pPr>
            <a:r>
              <a:rPr lang="pt-BR" dirty="0" smtClean="0"/>
              <a:t>40% do emprego total</a:t>
            </a:r>
          </a:p>
          <a:p>
            <a:pPr lvl="1">
              <a:defRPr/>
            </a:pPr>
            <a:r>
              <a:rPr lang="pt-BR" dirty="0" smtClean="0"/>
              <a:t>25% da massa de salários</a:t>
            </a:r>
          </a:p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Setores</a:t>
            </a:r>
          </a:p>
          <a:p>
            <a:pPr lvl="1">
              <a:defRPr/>
            </a:pPr>
            <a:r>
              <a:rPr lang="pt-BR" dirty="0" smtClean="0"/>
              <a:t>Comércio (37%) e serviços (36%)</a:t>
            </a:r>
          </a:p>
          <a:p>
            <a:pPr lvl="1">
              <a:defRPr/>
            </a:pPr>
            <a:r>
              <a:rPr lang="pt-BR" dirty="0" smtClean="0"/>
              <a:t>Indústria: baixa intensidade tecnológica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Papel das </a:t>
            </a:r>
            <a:r>
              <a:rPr lang="pt-BR" dirty="0" err="1" smtClean="0"/>
              <a:t>MPMEs</a:t>
            </a:r>
            <a:r>
              <a:rPr lang="pt-BR" dirty="0" smtClean="0"/>
              <a:t> no Brasil</a:t>
            </a:r>
          </a:p>
        </p:txBody>
      </p:sp>
      <p:sp>
        <p:nvSpPr>
          <p:cNvPr id="409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A53F02-1016-4DE7-A1C9-64B3A0884CA7}" type="slidenum">
              <a:rPr lang="pt-BR" smtClean="0"/>
              <a:pPr/>
              <a:t>9</a:t>
            </a:fld>
            <a:endParaRPr lang="pt-BR" smtClean="0"/>
          </a:p>
        </p:txBody>
      </p:sp>
      <p:sp>
        <p:nvSpPr>
          <p:cNvPr id="6148" name="Espaço Reservado para Conteúdo 1"/>
          <p:cNvSpPr>
            <a:spLocks noGrp="1"/>
          </p:cNvSpPr>
          <p:nvPr>
            <p:ph idx="1"/>
          </p:nvPr>
        </p:nvSpPr>
        <p:spPr>
          <a:xfrm>
            <a:off x="76200" y="1066800"/>
            <a:ext cx="8153400" cy="5334000"/>
          </a:xfrm>
        </p:spPr>
        <p:txBody>
          <a:bodyPr/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endParaRPr lang="pt-BR" dirty="0" smtClean="0"/>
          </a:p>
        </p:txBody>
      </p:sp>
      <p:graphicFrame>
        <p:nvGraphicFramePr>
          <p:cNvPr id="6" name="Gráfico 5"/>
          <p:cNvGraphicFramePr/>
          <p:nvPr/>
        </p:nvGraphicFramePr>
        <p:xfrm>
          <a:off x="685800" y="1143000"/>
          <a:ext cx="7315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coloridobaixa[1]">
  <a:themeElements>
    <a:clrScheme name="pptcoloridobaixa[1]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ptcoloridobaixa[1]">
      <a:majorFont>
        <a:latin typeface="Verdana"/>
        <a:ea typeface=""/>
        <a:cs typeface="Times New Roman"/>
      </a:majorFont>
      <a:minorFont>
        <a:latin typeface="Verdana"/>
        <a:ea typeface=""/>
        <a:cs typeface="Times New Roma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pptcoloridobaixa[1]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coloridobaixa[1]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coloridobaixa[1]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coloridobaixa[1]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coloridobaixa[1]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coloridobaixa[1]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coloridobaixa[1]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pptcoloridobaixa[1]</Template>
  <TotalTime>4285</TotalTime>
  <Words>1408</Words>
  <Application>Microsoft Office PowerPoint</Application>
  <PresentationFormat>Apresentação na tela (4:3)</PresentationFormat>
  <Paragraphs>518</Paragraphs>
  <Slides>54</Slides>
  <Notes>54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54</vt:i4>
      </vt:variant>
    </vt:vector>
  </HeadingPairs>
  <TitlesOfParts>
    <vt:vector size="55" baseType="lpstr">
      <vt:lpstr>pptcoloridobaixa[1]</vt:lpstr>
      <vt:lpstr>A política de compras públicas no Brasil e as micro e pequenas empresas  </vt:lpstr>
      <vt:lpstr>Papel das MPMEs no Brasil</vt:lpstr>
      <vt:lpstr>Papel das MPMEs no Brasil</vt:lpstr>
      <vt:lpstr>Papel das MPMEs no Brasil</vt:lpstr>
      <vt:lpstr>Papel das MPMEs no Brasil</vt:lpstr>
      <vt:lpstr>Papel das MPMEs no Brasil</vt:lpstr>
      <vt:lpstr>Papel das MPMEs no Brasil</vt:lpstr>
      <vt:lpstr>Papel das MPMEs no Brasil</vt:lpstr>
      <vt:lpstr>Papel das MPMEs no Brasil</vt:lpstr>
      <vt:lpstr>Marco conceitual</vt:lpstr>
      <vt:lpstr>Marco regulatório no Brasil</vt:lpstr>
      <vt:lpstr>Marco regulatório no Brasil</vt:lpstr>
      <vt:lpstr>Marco regulatório no Brasil</vt:lpstr>
      <vt:lpstr>Marco regulatório no Brasil</vt:lpstr>
      <vt:lpstr>Marco regulatório no Brasil</vt:lpstr>
      <vt:lpstr>Marco regulatório no Brasil</vt:lpstr>
      <vt:lpstr>Marco regulatório no Brasil</vt:lpstr>
      <vt:lpstr>Marco regulatório no Brasil</vt:lpstr>
      <vt:lpstr>Marco regulatório no Brasil</vt:lpstr>
      <vt:lpstr>Marco regulatório no Brasil</vt:lpstr>
      <vt:lpstr>Marco regulatório no Brasil</vt:lpstr>
      <vt:lpstr>Marco regulatório no Brasil</vt:lpstr>
      <vt:lpstr>Marco regulatório no Brasil</vt:lpstr>
      <vt:lpstr>Marco regulatório no Brasil</vt:lpstr>
      <vt:lpstr>Marco regulatório no Brasil</vt:lpstr>
      <vt:lpstr>Marco institucional</vt:lpstr>
      <vt:lpstr>Marco institucional</vt:lpstr>
      <vt:lpstr>Marco institucional</vt:lpstr>
      <vt:lpstr>Resultados</vt:lpstr>
      <vt:lpstr>Resultados Evolução do número de fornecedores</vt:lpstr>
      <vt:lpstr>Resultados Participação no número de fornecedores</vt:lpstr>
      <vt:lpstr>Resultados</vt:lpstr>
      <vt:lpstr>Resultados Evolução das compras públicas federais</vt:lpstr>
      <vt:lpstr>Resultados Evolução das compras públicas federais</vt:lpstr>
      <vt:lpstr>Resultados Evolução das compras públicas federais</vt:lpstr>
      <vt:lpstr>Resultados</vt:lpstr>
      <vt:lpstr>Resultados Número de itens de compra</vt:lpstr>
      <vt:lpstr>Resultados – medidas específicas</vt:lpstr>
      <vt:lpstr>Resultados Compras públicas por pregão eletrônico</vt:lpstr>
      <vt:lpstr>Resultados Compras públicas por pregão eletrônico</vt:lpstr>
      <vt:lpstr>Resultados – medidas específicas</vt:lpstr>
      <vt:lpstr>Resultados Utilização do critério de desempate</vt:lpstr>
      <vt:lpstr>Resultados – medidas específicas</vt:lpstr>
      <vt:lpstr>Resultados Compras preferenciais até R$ 80 mil</vt:lpstr>
      <vt:lpstr>Resultados Compras preferenciais até R$ 80 mil</vt:lpstr>
      <vt:lpstr>Lições aprendidas</vt:lpstr>
      <vt:lpstr>Lições aprendidas</vt:lpstr>
      <vt:lpstr>Lições aprendidas</vt:lpstr>
      <vt:lpstr>Lições aprendidas</vt:lpstr>
      <vt:lpstr>Lições aprendidas</vt:lpstr>
      <vt:lpstr>Desafios</vt:lpstr>
      <vt:lpstr>Desafios</vt:lpstr>
      <vt:lpstr>Desafios</vt:lpstr>
      <vt:lpstr>A política de compras públicas no Brasil e as micro e pequenas empresas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geral</dc:creator>
  <cp:lastModifiedBy>Renato</cp:lastModifiedBy>
  <cp:revision>169</cp:revision>
  <dcterms:created xsi:type="dcterms:W3CDTF">2006-05-02T17:24:08Z</dcterms:created>
  <dcterms:modified xsi:type="dcterms:W3CDTF">2012-09-13T16:50:14Z</dcterms:modified>
</cp:coreProperties>
</file>